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9" r:id="rId2"/>
    <p:sldId id="289" r:id="rId3"/>
    <p:sldId id="290" r:id="rId4"/>
    <p:sldId id="291" r:id="rId5"/>
    <p:sldId id="292" r:id="rId6"/>
    <p:sldId id="308" r:id="rId7"/>
    <p:sldId id="294" r:id="rId8"/>
    <p:sldId id="296" r:id="rId9"/>
    <p:sldId id="297" r:id="rId10"/>
    <p:sldId id="298" r:id="rId11"/>
    <p:sldId id="319" r:id="rId12"/>
    <p:sldId id="299" r:id="rId13"/>
    <p:sldId id="317" r:id="rId14"/>
    <p:sldId id="318" r:id="rId15"/>
    <p:sldId id="320" r:id="rId16"/>
    <p:sldId id="321" r:id="rId17"/>
    <p:sldId id="322" r:id="rId18"/>
    <p:sldId id="323" r:id="rId19"/>
    <p:sldId id="301" r:id="rId20"/>
    <p:sldId id="302" r:id="rId21"/>
    <p:sldId id="303" r:id="rId22"/>
    <p:sldId id="305" r:id="rId23"/>
    <p:sldId id="306" r:id="rId24"/>
    <p:sldId id="307" r:id="rId25"/>
    <p:sldId id="309" r:id="rId26"/>
    <p:sldId id="310" r:id="rId27"/>
    <p:sldId id="324" r:id="rId28"/>
    <p:sldId id="311" r:id="rId29"/>
    <p:sldId id="312" r:id="rId30"/>
    <p:sldId id="313" r:id="rId31"/>
    <p:sldId id="314" r:id="rId32"/>
    <p:sldId id="315" r:id="rId33"/>
    <p:sldId id="325"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B828D"/>
    <a:srgbClr val="27BBCB"/>
    <a:srgbClr val="FFFFFF"/>
    <a:srgbClr val="F8D367"/>
    <a:srgbClr val="40464B"/>
    <a:srgbClr val="E6E122"/>
    <a:srgbClr val="F0F2E5"/>
    <a:srgbClr val="A6DCBC"/>
    <a:srgbClr val="6DC3AC"/>
    <a:srgbClr val="6CAB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44" autoAdjust="0"/>
    <p:restoredTop sz="96807" autoAdjust="0"/>
  </p:normalViewPr>
  <p:slideViewPr>
    <p:cSldViewPr snapToGrid="0">
      <p:cViewPr varScale="1">
        <p:scale>
          <a:sx n="121" d="100"/>
          <a:sy n="121" d="100"/>
        </p:scale>
        <p:origin x="126" y="306"/>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98407-7539-4C88-B591-2FC07A4ED2BC}" type="datetimeFigureOut">
              <a:rPr lang="zh-CN" altLang="en-US" smtClean="0"/>
              <a:t>2019/12/4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0ADC4B-121D-46CC-9D52-F4252E0865F3}" type="slidenum">
              <a:rPr lang="zh-CN" altLang="en-US" smtClean="0"/>
              <a:t>‹#›</a:t>
            </a:fld>
            <a:endParaRPr lang="zh-CN" altLang="en-US"/>
          </a:p>
        </p:txBody>
      </p:sp>
    </p:spTree>
    <p:extLst>
      <p:ext uri="{BB962C8B-B14F-4D97-AF65-F5344CB8AC3E}">
        <p14:creationId xmlns:p14="http://schemas.microsoft.com/office/powerpoint/2010/main" val="4015447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20ADC4B-121D-46CC-9D52-F4252E0865F3}" type="slidenum">
              <a:rPr lang="zh-CN" altLang="en-US" smtClean="0"/>
              <a:t>1</a:t>
            </a:fld>
            <a:endParaRPr lang="zh-CN" altLang="en-US"/>
          </a:p>
        </p:txBody>
      </p:sp>
    </p:spTree>
    <p:extLst>
      <p:ext uri="{BB962C8B-B14F-4D97-AF65-F5344CB8AC3E}">
        <p14:creationId xmlns:p14="http://schemas.microsoft.com/office/powerpoint/2010/main" val="2902021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10</a:t>
            </a:fld>
            <a:endParaRPr lang="zh-CN" altLang="en-US"/>
          </a:p>
        </p:txBody>
      </p:sp>
    </p:spTree>
    <p:extLst>
      <p:ext uri="{BB962C8B-B14F-4D97-AF65-F5344CB8AC3E}">
        <p14:creationId xmlns:p14="http://schemas.microsoft.com/office/powerpoint/2010/main" val="1562769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Micro-F1:</a:t>
            </a:r>
            <a:r>
              <a:rPr lang="en-US" altLang="zh-CN" sz="1200" b="0" i="0" kern="1200" baseline="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计算出所有类别总的</a:t>
            </a:r>
            <a:r>
              <a:rPr lang="en-US" altLang="zh-CN" sz="1200" b="0" i="0" kern="1200" dirty="0">
                <a:solidFill>
                  <a:schemeClr val="tx1"/>
                </a:solidFill>
                <a:effectLst/>
                <a:latin typeface="+mn-lt"/>
                <a:ea typeface="+mn-ea"/>
                <a:cs typeface="+mn-cs"/>
              </a:rPr>
              <a:t>Precision</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Recall</a:t>
            </a:r>
            <a:r>
              <a:rPr lang="zh-CN" altLang="en-US" sz="1200" b="0" i="0" kern="1200" dirty="0">
                <a:solidFill>
                  <a:schemeClr val="tx1"/>
                </a:solidFill>
                <a:effectLst/>
                <a:latin typeface="+mn-lt"/>
                <a:ea typeface="+mn-ea"/>
                <a:cs typeface="+mn-cs"/>
              </a:rPr>
              <a:t>，然后计算</a:t>
            </a:r>
            <a:r>
              <a:rPr lang="en-US"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Macro-F1: </a:t>
            </a:r>
            <a:r>
              <a:rPr lang="zh-CN" altLang="en-US" sz="1200" b="0" i="0" kern="1200" dirty="0">
                <a:solidFill>
                  <a:schemeClr val="tx1"/>
                </a:solidFill>
                <a:effectLst/>
                <a:latin typeface="+mn-lt"/>
                <a:ea typeface="+mn-ea"/>
                <a:cs typeface="+mn-cs"/>
              </a:rPr>
              <a:t>计算出每一个类的</a:t>
            </a:r>
            <a:r>
              <a:rPr lang="en-US" altLang="zh-CN" sz="1200" b="0" i="0" kern="1200" dirty="0" err="1">
                <a:solidFill>
                  <a:schemeClr val="tx1"/>
                </a:solidFill>
                <a:effectLst/>
                <a:latin typeface="+mn-lt"/>
                <a:ea typeface="+mn-ea"/>
                <a:cs typeface="+mn-cs"/>
              </a:rPr>
              <a:t>Precison</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Recall</a:t>
            </a:r>
            <a:r>
              <a:rPr lang="zh-CN" altLang="en-US" sz="1200" b="0" i="0" kern="1200" dirty="0">
                <a:solidFill>
                  <a:schemeClr val="tx1"/>
                </a:solidFill>
                <a:effectLst/>
                <a:latin typeface="+mn-lt"/>
                <a:ea typeface="+mn-ea"/>
                <a:cs typeface="+mn-cs"/>
              </a:rPr>
              <a:t>后计算</a:t>
            </a:r>
            <a:r>
              <a:rPr lang="en-US"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，最后将</a:t>
            </a:r>
            <a:r>
              <a:rPr lang="en-US"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平均。</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F1 = 2*P*R/(P+R)</a:t>
            </a:r>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11</a:t>
            </a:fld>
            <a:endParaRPr lang="zh-CN" altLang="en-US"/>
          </a:p>
        </p:txBody>
      </p:sp>
    </p:spTree>
    <p:extLst>
      <p:ext uri="{BB962C8B-B14F-4D97-AF65-F5344CB8AC3E}">
        <p14:creationId xmlns:p14="http://schemas.microsoft.com/office/powerpoint/2010/main" val="1068744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12</a:t>
            </a:fld>
            <a:endParaRPr lang="zh-CN" altLang="en-US"/>
          </a:p>
        </p:txBody>
      </p:sp>
    </p:spTree>
    <p:extLst>
      <p:ext uri="{BB962C8B-B14F-4D97-AF65-F5344CB8AC3E}">
        <p14:creationId xmlns:p14="http://schemas.microsoft.com/office/powerpoint/2010/main" val="1575722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13</a:t>
            </a:fld>
            <a:endParaRPr lang="zh-CN" altLang="en-US"/>
          </a:p>
        </p:txBody>
      </p:sp>
    </p:spTree>
    <p:extLst>
      <p:ext uri="{BB962C8B-B14F-4D97-AF65-F5344CB8AC3E}">
        <p14:creationId xmlns:p14="http://schemas.microsoft.com/office/powerpoint/2010/main" val="1543119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正样本的内积尽可能大，负样本的内积尽可能小， 此时</a:t>
            </a:r>
            <a:r>
              <a:rPr lang="en-US" altLang="zh-CN" dirty="0"/>
              <a:t>loss</a:t>
            </a:r>
            <a:r>
              <a:rPr lang="zh-CN" altLang="en-US" dirty="0"/>
              <a:t>为</a:t>
            </a:r>
            <a:r>
              <a:rPr lang="en-US" altLang="zh-CN" dirty="0"/>
              <a:t>0</a:t>
            </a:r>
          </a:p>
          <a:p>
            <a:r>
              <a:rPr lang="zh-CN" altLang="en-US" dirty="0"/>
              <a:t>如果负样本很大，正样本很小，那么</a:t>
            </a:r>
            <a:r>
              <a:rPr lang="en-US" altLang="zh-CN" dirty="0"/>
              <a:t>loss</a:t>
            </a:r>
            <a:r>
              <a:rPr lang="zh-CN" altLang="en-US" dirty="0"/>
              <a:t>就会变大。</a:t>
            </a:r>
            <a:endParaRPr lang="en-US" altLang="zh-CN" dirty="0"/>
          </a:p>
          <a:p>
            <a:endParaRPr lang="en-US" altLang="zh-CN" dirty="0"/>
          </a:p>
          <a:p>
            <a:r>
              <a:rPr lang="en-US"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相当于</a:t>
            </a:r>
            <a:r>
              <a:rPr lang="en-US" sz="1200" b="0" i="0" u="none" strike="noStrike" kern="1200" dirty="0">
                <a:solidFill>
                  <a:schemeClr val="tx1"/>
                </a:solidFill>
                <a:effectLst/>
                <a:latin typeface="+mn-lt"/>
                <a:ea typeface="+mn-ea"/>
                <a:cs typeface="+mn-cs"/>
              </a:rPr>
              <a:t>SVM</a:t>
            </a:r>
            <a:r>
              <a:rPr lang="zh-CN" altLang="en-US" sz="1200" b="0" i="0" u="none" strike="noStrike" kern="1200" dirty="0">
                <a:solidFill>
                  <a:schemeClr val="tx1"/>
                </a:solidFill>
                <a:effectLst/>
                <a:latin typeface="+mn-lt"/>
                <a:ea typeface="+mn-ea"/>
                <a:cs typeface="+mn-cs"/>
              </a:rPr>
              <a:t>中的分离“道”的宽度。</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en-US" altLang="zh-CN" dirty="0"/>
              <a:t>3.</a:t>
            </a:r>
            <a:r>
              <a:rPr lang="zh-CN" altLang="en-US" dirty="0"/>
              <a:t>交叉熵损失和合页损失的区别： 合页损失是可满足的，当样本分类满足置信区间时就没有损失，而交叉熵损失是不可满足的，总是会有损失值。                                                                                                                 文章最后发布于</a:t>
            </a:r>
            <a:r>
              <a:rPr lang="en-US" altLang="zh-CN" dirty="0"/>
              <a:t>: 2019-03</a:t>
            </a:r>
          </a:p>
        </p:txBody>
      </p:sp>
      <p:sp>
        <p:nvSpPr>
          <p:cNvPr id="4" name="灯片编号占位符 3"/>
          <p:cNvSpPr>
            <a:spLocks noGrp="1"/>
          </p:cNvSpPr>
          <p:nvPr>
            <p:ph type="sldNum" sz="quarter" idx="5"/>
          </p:nvPr>
        </p:nvSpPr>
        <p:spPr/>
        <p:txBody>
          <a:bodyPr/>
          <a:lstStyle/>
          <a:p>
            <a:fld id="{A20ADC4B-121D-46CC-9D52-F4252E0865F3}" type="slidenum">
              <a:rPr lang="zh-CN" altLang="en-US" smtClean="0"/>
              <a:t>14</a:t>
            </a:fld>
            <a:endParaRPr lang="zh-CN" altLang="en-US"/>
          </a:p>
        </p:txBody>
      </p:sp>
    </p:spTree>
    <p:extLst>
      <p:ext uri="{BB962C8B-B14F-4D97-AF65-F5344CB8AC3E}">
        <p14:creationId xmlns:p14="http://schemas.microsoft.com/office/powerpoint/2010/main" val="2255570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15</a:t>
            </a:fld>
            <a:endParaRPr lang="zh-CN" altLang="en-US"/>
          </a:p>
        </p:txBody>
      </p:sp>
    </p:spTree>
    <p:extLst>
      <p:ext uri="{BB962C8B-B14F-4D97-AF65-F5344CB8AC3E}">
        <p14:creationId xmlns:p14="http://schemas.microsoft.com/office/powerpoint/2010/main" val="4067551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16</a:t>
            </a:fld>
            <a:endParaRPr lang="zh-CN" altLang="en-US"/>
          </a:p>
        </p:txBody>
      </p:sp>
    </p:spTree>
    <p:extLst>
      <p:ext uri="{BB962C8B-B14F-4D97-AF65-F5344CB8AC3E}">
        <p14:creationId xmlns:p14="http://schemas.microsoft.com/office/powerpoint/2010/main" val="429874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17</a:t>
            </a:fld>
            <a:endParaRPr lang="zh-CN" altLang="en-US"/>
          </a:p>
        </p:txBody>
      </p:sp>
    </p:spTree>
    <p:extLst>
      <p:ext uri="{BB962C8B-B14F-4D97-AF65-F5344CB8AC3E}">
        <p14:creationId xmlns:p14="http://schemas.microsoft.com/office/powerpoint/2010/main" val="3800840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18</a:t>
            </a:fld>
            <a:endParaRPr lang="zh-CN" altLang="en-US"/>
          </a:p>
        </p:txBody>
      </p:sp>
    </p:spTree>
    <p:extLst>
      <p:ext uri="{BB962C8B-B14F-4D97-AF65-F5344CB8AC3E}">
        <p14:creationId xmlns:p14="http://schemas.microsoft.com/office/powerpoint/2010/main" val="497569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19</a:t>
            </a:fld>
            <a:endParaRPr lang="zh-CN" altLang="en-US"/>
          </a:p>
        </p:txBody>
      </p:sp>
    </p:spTree>
    <p:extLst>
      <p:ext uri="{BB962C8B-B14F-4D97-AF65-F5344CB8AC3E}">
        <p14:creationId xmlns:p14="http://schemas.microsoft.com/office/powerpoint/2010/main" val="663028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2</a:t>
            </a:fld>
            <a:endParaRPr lang="zh-CN" altLang="en-US"/>
          </a:p>
        </p:txBody>
      </p:sp>
    </p:spTree>
    <p:extLst>
      <p:ext uri="{BB962C8B-B14F-4D97-AF65-F5344CB8AC3E}">
        <p14:creationId xmlns:p14="http://schemas.microsoft.com/office/powerpoint/2010/main" val="2039753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20</a:t>
            </a:fld>
            <a:endParaRPr lang="zh-CN" altLang="en-US"/>
          </a:p>
        </p:txBody>
      </p:sp>
    </p:spTree>
    <p:extLst>
      <p:ext uri="{BB962C8B-B14F-4D97-AF65-F5344CB8AC3E}">
        <p14:creationId xmlns:p14="http://schemas.microsoft.com/office/powerpoint/2010/main" val="4099575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正负样本到底怎么输入进去的，输入一个正样本，</a:t>
            </a:r>
          </a:p>
        </p:txBody>
      </p:sp>
      <p:sp>
        <p:nvSpPr>
          <p:cNvPr id="4" name="灯片编号占位符 3"/>
          <p:cNvSpPr>
            <a:spLocks noGrp="1"/>
          </p:cNvSpPr>
          <p:nvPr>
            <p:ph type="sldNum" sz="quarter" idx="5"/>
          </p:nvPr>
        </p:nvSpPr>
        <p:spPr/>
        <p:txBody>
          <a:bodyPr/>
          <a:lstStyle/>
          <a:p>
            <a:fld id="{A20ADC4B-121D-46CC-9D52-F4252E0865F3}" type="slidenum">
              <a:rPr lang="zh-CN" altLang="en-US" smtClean="0"/>
              <a:t>21</a:t>
            </a:fld>
            <a:endParaRPr lang="zh-CN" altLang="en-US"/>
          </a:p>
        </p:txBody>
      </p:sp>
    </p:spTree>
    <p:extLst>
      <p:ext uri="{BB962C8B-B14F-4D97-AF65-F5344CB8AC3E}">
        <p14:creationId xmlns:p14="http://schemas.microsoft.com/office/powerpoint/2010/main" val="2416926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正负样本到底怎么输入进去的，输入一个正样本，</a:t>
            </a:r>
          </a:p>
        </p:txBody>
      </p:sp>
      <p:sp>
        <p:nvSpPr>
          <p:cNvPr id="4" name="灯片编号占位符 3"/>
          <p:cNvSpPr>
            <a:spLocks noGrp="1"/>
          </p:cNvSpPr>
          <p:nvPr>
            <p:ph type="sldNum" sz="quarter" idx="5"/>
          </p:nvPr>
        </p:nvSpPr>
        <p:spPr/>
        <p:txBody>
          <a:bodyPr/>
          <a:lstStyle/>
          <a:p>
            <a:fld id="{A20ADC4B-121D-46CC-9D52-F4252E0865F3}" type="slidenum">
              <a:rPr lang="zh-CN" altLang="en-US" smtClean="0"/>
              <a:t>22</a:t>
            </a:fld>
            <a:endParaRPr lang="zh-CN" altLang="en-US"/>
          </a:p>
        </p:txBody>
      </p:sp>
    </p:spTree>
    <p:extLst>
      <p:ext uri="{BB962C8B-B14F-4D97-AF65-F5344CB8AC3E}">
        <p14:creationId xmlns:p14="http://schemas.microsoft.com/office/powerpoint/2010/main" val="879903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正负样本到底怎么输入进去的，输入一个正样本，</a:t>
            </a:r>
          </a:p>
        </p:txBody>
      </p:sp>
      <p:sp>
        <p:nvSpPr>
          <p:cNvPr id="4" name="灯片编号占位符 3"/>
          <p:cNvSpPr>
            <a:spLocks noGrp="1"/>
          </p:cNvSpPr>
          <p:nvPr>
            <p:ph type="sldNum" sz="quarter" idx="5"/>
          </p:nvPr>
        </p:nvSpPr>
        <p:spPr/>
        <p:txBody>
          <a:bodyPr/>
          <a:lstStyle/>
          <a:p>
            <a:fld id="{A20ADC4B-121D-46CC-9D52-F4252E0865F3}" type="slidenum">
              <a:rPr lang="zh-CN" altLang="en-US" smtClean="0"/>
              <a:t>23</a:t>
            </a:fld>
            <a:endParaRPr lang="zh-CN" altLang="en-US"/>
          </a:p>
        </p:txBody>
      </p:sp>
    </p:spTree>
    <p:extLst>
      <p:ext uri="{BB962C8B-B14F-4D97-AF65-F5344CB8AC3E}">
        <p14:creationId xmlns:p14="http://schemas.microsoft.com/office/powerpoint/2010/main" val="39610953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正负样本到底怎么输入进去的，输入一个正样本，</a:t>
            </a:r>
          </a:p>
        </p:txBody>
      </p:sp>
      <p:sp>
        <p:nvSpPr>
          <p:cNvPr id="4" name="灯片编号占位符 3"/>
          <p:cNvSpPr>
            <a:spLocks noGrp="1"/>
          </p:cNvSpPr>
          <p:nvPr>
            <p:ph type="sldNum" sz="quarter" idx="5"/>
          </p:nvPr>
        </p:nvSpPr>
        <p:spPr/>
        <p:txBody>
          <a:bodyPr/>
          <a:lstStyle/>
          <a:p>
            <a:fld id="{A20ADC4B-121D-46CC-9D52-F4252E0865F3}" type="slidenum">
              <a:rPr lang="zh-CN" altLang="en-US" smtClean="0"/>
              <a:t>24</a:t>
            </a:fld>
            <a:endParaRPr lang="zh-CN" altLang="en-US"/>
          </a:p>
        </p:txBody>
      </p:sp>
    </p:spTree>
    <p:extLst>
      <p:ext uri="{BB962C8B-B14F-4D97-AF65-F5344CB8AC3E}">
        <p14:creationId xmlns:p14="http://schemas.microsoft.com/office/powerpoint/2010/main" val="552303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正负样本到底怎么输入进去的，输入一个正样本，</a:t>
            </a:r>
          </a:p>
        </p:txBody>
      </p:sp>
      <p:sp>
        <p:nvSpPr>
          <p:cNvPr id="4" name="灯片编号占位符 3"/>
          <p:cNvSpPr>
            <a:spLocks noGrp="1"/>
          </p:cNvSpPr>
          <p:nvPr>
            <p:ph type="sldNum" sz="quarter" idx="5"/>
          </p:nvPr>
        </p:nvSpPr>
        <p:spPr/>
        <p:txBody>
          <a:bodyPr/>
          <a:lstStyle/>
          <a:p>
            <a:fld id="{A20ADC4B-121D-46CC-9D52-F4252E0865F3}" type="slidenum">
              <a:rPr lang="zh-CN" altLang="en-US" smtClean="0"/>
              <a:t>25</a:t>
            </a:fld>
            <a:endParaRPr lang="zh-CN" altLang="en-US"/>
          </a:p>
        </p:txBody>
      </p:sp>
    </p:spTree>
    <p:extLst>
      <p:ext uri="{BB962C8B-B14F-4D97-AF65-F5344CB8AC3E}">
        <p14:creationId xmlns:p14="http://schemas.microsoft.com/office/powerpoint/2010/main" val="3618273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正负样本到底怎么输入进去的，输入一个正样本，</a:t>
            </a:r>
          </a:p>
        </p:txBody>
      </p:sp>
      <p:sp>
        <p:nvSpPr>
          <p:cNvPr id="4" name="灯片编号占位符 3"/>
          <p:cNvSpPr>
            <a:spLocks noGrp="1"/>
          </p:cNvSpPr>
          <p:nvPr>
            <p:ph type="sldNum" sz="quarter" idx="5"/>
          </p:nvPr>
        </p:nvSpPr>
        <p:spPr/>
        <p:txBody>
          <a:bodyPr/>
          <a:lstStyle/>
          <a:p>
            <a:fld id="{A20ADC4B-121D-46CC-9D52-F4252E0865F3}" type="slidenum">
              <a:rPr lang="zh-CN" altLang="en-US" smtClean="0"/>
              <a:t>26</a:t>
            </a:fld>
            <a:endParaRPr lang="zh-CN" altLang="en-US"/>
          </a:p>
        </p:txBody>
      </p:sp>
    </p:spTree>
    <p:extLst>
      <p:ext uri="{BB962C8B-B14F-4D97-AF65-F5344CB8AC3E}">
        <p14:creationId xmlns:p14="http://schemas.microsoft.com/office/powerpoint/2010/main" val="486968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在线</a:t>
            </a:r>
            <a:r>
              <a:rPr lang="en-US" altLang="zh-CN" dirty="0"/>
              <a:t>ctr</a:t>
            </a:r>
            <a:r>
              <a:rPr lang="zh-CN" altLang="en-US" dirty="0"/>
              <a:t>预测有啥用？？</a:t>
            </a:r>
          </a:p>
        </p:txBody>
      </p:sp>
      <p:sp>
        <p:nvSpPr>
          <p:cNvPr id="4" name="灯片编号占位符 3"/>
          <p:cNvSpPr>
            <a:spLocks noGrp="1"/>
          </p:cNvSpPr>
          <p:nvPr>
            <p:ph type="sldNum" sz="quarter" idx="5"/>
          </p:nvPr>
        </p:nvSpPr>
        <p:spPr/>
        <p:txBody>
          <a:bodyPr/>
          <a:lstStyle/>
          <a:p>
            <a:fld id="{A20ADC4B-121D-46CC-9D52-F4252E0865F3}" type="slidenum">
              <a:rPr lang="zh-CN" altLang="en-US" smtClean="0"/>
              <a:t>27</a:t>
            </a:fld>
            <a:endParaRPr lang="zh-CN" altLang="en-US"/>
          </a:p>
        </p:txBody>
      </p:sp>
    </p:spTree>
    <p:extLst>
      <p:ext uri="{BB962C8B-B14F-4D97-AF65-F5344CB8AC3E}">
        <p14:creationId xmlns:p14="http://schemas.microsoft.com/office/powerpoint/2010/main" val="72371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正负样本到底怎么输入进去的，输入一个正样本，</a:t>
            </a:r>
          </a:p>
        </p:txBody>
      </p:sp>
      <p:sp>
        <p:nvSpPr>
          <p:cNvPr id="4" name="灯片编号占位符 3"/>
          <p:cNvSpPr>
            <a:spLocks noGrp="1"/>
          </p:cNvSpPr>
          <p:nvPr>
            <p:ph type="sldNum" sz="quarter" idx="5"/>
          </p:nvPr>
        </p:nvSpPr>
        <p:spPr/>
        <p:txBody>
          <a:bodyPr/>
          <a:lstStyle/>
          <a:p>
            <a:fld id="{A20ADC4B-121D-46CC-9D52-F4252E0865F3}" type="slidenum">
              <a:rPr lang="zh-CN" altLang="en-US" smtClean="0"/>
              <a:t>28</a:t>
            </a:fld>
            <a:endParaRPr lang="zh-CN" altLang="en-US"/>
          </a:p>
        </p:txBody>
      </p:sp>
    </p:spTree>
    <p:extLst>
      <p:ext uri="{BB962C8B-B14F-4D97-AF65-F5344CB8AC3E}">
        <p14:creationId xmlns:p14="http://schemas.microsoft.com/office/powerpoint/2010/main" val="3745003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正负样本到底怎么输入进去的，输入一个正样本，</a:t>
            </a:r>
          </a:p>
        </p:txBody>
      </p:sp>
      <p:sp>
        <p:nvSpPr>
          <p:cNvPr id="4" name="灯片编号占位符 3"/>
          <p:cNvSpPr>
            <a:spLocks noGrp="1"/>
          </p:cNvSpPr>
          <p:nvPr>
            <p:ph type="sldNum" sz="quarter" idx="5"/>
          </p:nvPr>
        </p:nvSpPr>
        <p:spPr/>
        <p:txBody>
          <a:bodyPr/>
          <a:lstStyle/>
          <a:p>
            <a:fld id="{A20ADC4B-121D-46CC-9D52-F4252E0865F3}" type="slidenum">
              <a:rPr lang="zh-CN" altLang="en-US" smtClean="0"/>
              <a:t>29</a:t>
            </a:fld>
            <a:endParaRPr lang="zh-CN" altLang="en-US"/>
          </a:p>
        </p:txBody>
      </p:sp>
    </p:spTree>
    <p:extLst>
      <p:ext uri="{BB962C8B-B14F-4D97-AF65-F5344CB8AC3E}">
        <p14:creationId xmlns:p14="http://schemas.microsoft.com/office/powerpoint/2010/main" val="1669925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3</a:t>
            </a:fld>
            <a:endParaRPr lang="zh-CN" altLang="en-US"/>
          </a:p>
        </p:txBody>
      </p:sp>
    </p:spTree>
    <p:extLst>
      <p:ext uri="{BB962C8B-B14F-4D97-AF65-F5344CB8AC3E}">
        <p14:creationId xmlns:p14="http://schemas.microsoft.com/office/powerpoint/2010/main" val="4260236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正负样本到底怎么输入进去的，输入一个正样本，</a:t>
            </a:r>
          </a:p>
        </p:txBody>
      </p:sp>
      <p:sp>
        <p:nvSpPr>
          <p:cNvPr id="4" name="灯片编号占位符 3"/>
          <p:cNvSpPr>
            <a:spLocks noGrp="1"/>
          </p:cNvSpPr>
          <p:nvPr>
            <p:ph type="sldNum" sz="quarter" idx="5"/>
          </p:nvPr>
        </p:nvSpPr>
        <p:spPr/>
        <p:txBody>
          <a:bodyPr/>
          <a:lstStyle/>
          <a:p>
            <a:fld id="{A20ADC4B-121D-46CC-9D52-F4252E0865F3}" type="slidenum">
              <a:rPr lang="zh-CN" altLang="en-US" smtClean="0"/>
              <a:t>30</a:t>
            </a:fld>
            <a:endParaRPr lang="zh-CN" altLang="en-US"/>
          </a:p>
        </p:txBody>
      </p:sp>
    </p:spTree>
    <p:extLst>
      <p:ext uri="{BB962C8B-B14F-4D97-AF65-F5344CB8AC3E}">
        <p14:creationId xmlns:p14="http://schemas.microsoft.com/office/powerpoint/2010/main" val="1116276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正负样本到底怎么输入进去的，输入一个正样本，</a:t>
            </a:r>
          </a:p>
        </p:txBody>
      </p:sp>
      <p:sp>
        <p:nvSpPr>
          <p:cNvPr id="4" name="灯片编号占位符 3"/>
          <p:cNvSpPr>
            <a:spLocks noGrp="1"/>
          </p:cNvSpPr>
          <p:nvPr>
            <p:ph type="sldNum" sz="quarter" idx="5"/>
          </p:nvPr>
        </p:nvSpPr>
        <p:spPr/>
        <p:txBody>
          <a:bodyPr/>
          <a:lstStyle/>
          <a:p>
            <a:fld id="{A20ADC4B-121D-46CC-9D52-F4252E0865F3}" type="slidenum">
              <a:rPr lang="zh-CN" altLang="en-US" smtClean="0"/>
              <a:t>31</a:t>
            </a:fld>
            <a:endParaRPr lang="zh-CN" altLang="en-US"/>
          </a:p>
        </p:txBody>
      </p:sp>
    </p:spTree>
    <p:extLst>
      <p:ext uri="{BB962C8B-B14F-4D97-AF65-F5344CB8AC3E}">
        <p14:creationId xmlns:p14="http://schemas.microsoft.com/office/powerpoint/2010/main" val="1705138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正负样本到底怎么输入进去的，输入一个正样本，</a:t>
            </a:r>
          </a:p>
        </p:txBody>
      </p:sp>
      <p:sp>
        <p:nvSpPr>
          <p:cNvPr id="4" name="灯片编号占位符 3"/>
          <p:cNvSpPr>
            <a:spLocks noGrp="1"/>
          </p:cNvSpPr>
          <p:nvPr>
            <p:ph type="sldNum" sz="quarter" idx="5"/>
          </p:nvPr>
        </p:nvSpPr>
        <p:spPr/>
        <p:txBody>
          <a:bodyPr/>
          <a:lstStyle/>
          <a:p>
            <a:fld id="{A20ADC4B-121D-46CC-9D52-F4252E0865F3}" type="slidenum">
              <a:rPr lang="zh-CN" altLang="en-US" smtClean="0"/>
              <a:t>32</a:t>
            </a:fld>
            <a:endParaRPr lang="zh-CN" altLang="en-US"/>
          </a:p>
        </p:txBody>
      </p:sp>
    </p:spTree>
    <p:extLst>
      <p:ext uri="{BB962C8B-B14F-4D97-AF65-F5344CB8AC3E}">
        <p14:creationId xmlns:p14="http://schemas.microsoft.com/office/powerpoint/2010/main" val="35624486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33</a:t>
            </a:fld>
            <a:endParaRPr lang="zh-CN" altLang="en-US"/>
          </a:p>
        </p:txBody>
      </p:sp>
    </p:spTree>
    <p:extLst>
      <p:ext uri="{BB962C8B-B14F-4D97-AF65-F5344CB8AC3E}">
        <p14:creationId xmlns:p14="http://schemas.microsoft.com/office/powerpoint/2010/main" val="1169781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4</a:t>
            </a:fld>
            <a:endParaRPr lang="zh-CN" altLang="en-US"/>
          </a:p>
        </p:txBody>
      </p:sp>
    </p:spTree>
    <p:extLst>
      <p:ext uri="{BB962C8B-B14F-4D97-AF65-F5344CB8AC3E}">
        <p14:creationId xmlns:p14="http://schemas.microsoft.com/office/powerpoint/2010/main" val="331734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5</a:t>
            </a:fld>
            <a:endParaRPr lang="zh-CN" altLang="en-US"/>
          </a:p>
        </p:txBody>
      </p:sp>
    </p:spTree>
    <p:extLst>
      <p:ext uri="{BB962C8B-B14F-4D97-AF65-F5344CB8AC3E}">
        <p14:creationId xmlns:p14="http://schemas.microsoft.com/office/powerpoint/2010/main" val="2272213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6</a:t>
            </a:fld>
            <a:endParaRPr lang="zh-CN" altLang="en-US"/>
          </a:p>
        </p:txBody>
      </p:sp>
    </p:spTree>
    <p:extLst>
      <p:ext uri="{BB962C8B-B14F-4D97-AF65-F5344CB8AC3E}">
        <p14:creationId xmlns:p14="http://schemas.microsoft.com/office/powerpoint/2010/main" val="3530611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7</a:t>
            </a:fld>
            <a:endParaRPr lang="zh-CN" altLang="en-US"/>
          </a:p>
        </p:txBody>
      </p:sp>
    </p:spTree>
    <p:extLst>
      <p:ext uri="{BB962C8B-B14F-4D97-AF65-F5344CB8AC3E}">
        <p14:creationId xmlns:p14="http://schemas.microsoft.com/office/powerpoint/2010/main" val="1642221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8</a:t>
            </a:fld>
            <a:endParaRPr lang="zh-CN" altLang="en-US"/>
          </a:p>
        </p:txBody>
      </p:sp>
    </p:spTree>
    <p:extLst>
      <p:ext uri="{BB962C8B-B14F-4D97-AF65-F5344CB8AC3E}">
        <p14:creationId xmlns:p14="http://schemas.microsoft.com/office/powerpoint/2010/main" val="3071187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0ADC4B-121D-46CC-9D52-F4252E0865F3}" type="slidenum">
              <a:rPr lang="zh-CN" altLang="en-US" smtClean="0"/>
              <a:t>9</a:t>
            </a:fld>
            <a:endParaRPr lang="zh-CN" altLang="en-US"/>
          </a:p>
        </p:txBody>
      </p:sp>
    </p:spTree>
    <p:extLst>
      <p:ext uri="{BB962C8B-B14F-4D97-AF65-F5344CB8AC3E}">
        <p14:creationId xmlns:p14="http://schemas.microsoft.com/office/powerpoint/2010/main" val="1763420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F0768-A318-462A-8579-2AAA16CAA6B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92C8DE8-04E8-41E6-998E-DA5854CFA5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C7C9C7-458F-4D14-9AE2-250108E1A900}"/>
              </a:ext>
            </a:extLst>
          </p:cNvPr>
          <p:cNvSpPr>
            <a:spLocks noGrp="1"/>
          </p:cNvSpPr>
          <p:nvPr>
            <p:ph type="dt" sz="half" idx="10"/>
          </p:nvPr>
        </p:nvSpPr>
        <p:spPr/>
        <p:txBody>
          <a:bodyPr/>
          <a:lstStyle/>
          <a:p>
            <a:fld id="{B58979D9-E8A7-4020-9F53-DCBB73454201}" type="datetimeFigureOut">
              <a:rPr lang="zh-CN" altLang="en-US" smtClean="0"/>
              <a:t>2019/12/4</a:t>
            </a:fld>
            <a:endParaRPr lang="zh-CN" altLang="en-US"/>
          </a:p>
        </p:txBody>
      </p:sp>
      <p:sp>
        <p:nvSpPr>
          <p:cNvPr id="5" name="页脚占位符 4">
            <a:extLst>
              <a:ext uri="{FF2B5EF4-FFF2-40B4-BE49-F238E27FC236}">
                <a16:creationId xmlns:a16="http://schemas.microsoft.com/office/drawing/2014/main" id="{99C24D14-F3A1-4863-B750-5A5AA289C2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BF24F5-BB3B-4C10-B92D-3804E4C2BE9E}"/>
              </a:ext>
            </a:extLst>
          </p:cNvPr>
          <p:cNvSpPr>
            <a:spLocks noGrp="1"/>
          </p:cNvSpPr>
          <p:nvPr>
            <p:ph type="sldNum" sz="quarter" idx="12"/>
          </p:nvPr>
        </p:nvSpPr>
        <p:spPr/>
        <p:txBody>
          <a:body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4286090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7233D2-1CC8-4BDD-A71D-3F772488D82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46FCC95-86DD-494E-92E6-C4797E6516D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E6D96F1-75BC-479E-BCEE-DDD834ECBE3C}"/>
              </a:ext>
            </a:extLst>
          </p:cNvPr>
          <p:cNvSpPr>
            <a:spLocks noGrp="1"/>
          </p:cNvSpPr>
          <p:nvPr>
            <p:ph type="dt" sz="half" idx="10"/>
          </p:nvPr>
        </p:nvSpPr>
        <p:spPr/>
        <p:txBody>
          <a:bodyPr/>
          <a:lstStyle/>
          <a:p>
            <a:fld id="{B58979D9-E8A7-4020-9F53-DCBB73454201}" type="datetimeFigureOut">
              <a:rPr lang="zh-CN" altLang="en-US" smtClean="0"/>
              <a:t>2019/12/4</a:t>
            </a:fld>
            <a:endParaRPr lang="zh-CN" altLang="en-US"/>
          </a:p>
        </p:txBody>
      </p:sp>
      <p:sp>
        <p:nvSpPr>
          <p:cNvPr id="5" name="页脚占位符 4">
            <a:extLst>
              <a:ext uri="{FF2B5EF4-FFF2-40B4-BE49-F238E27FC236}">
                <a16:creationId xmlns:a16="http://schemas.microsoft.com/office/drawing/2014/main" id="{75C014E9-B500-4771-BEE0-4B21589DFE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025CF27-DA2E-4EE7-9FF7-A38CC45057BD}"/>
              </a:ext>
            </a:extLst>
          </p:cNvPr>
          <p:cNvSpPr>
            <a:spLocks noGrp="1"/>
          </p:cNvSpPr>
          <p:nvPr>
            <p:ph type="sldNum" sz="quarter" idx="12"/>
          </p:nvPr>
        </p:nvSpPr>
        <p:spPr/>
        <p:txBody>
          <a:body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176900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26D91FA-6BEB-4CA3-9294-2DD93A62698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15C5941-E6E9-4A6D-9AB5-C15E427E07A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0660051-1204-42AF-ABB1-48F09FBAE533}"/>
              </a:ext>
            </a:extLst>
          </p:cNvPr>
          <p:cNvSpPr>
            <a:spLocks noGrp="1"/>
          </p:cNvSpPr>
          <p:nvPr>
            <p:ph type="dt" sz="half" idx="10"/>
          </p:nvPr>
        </p:nvSpPr>
        <p:spPr/>
        <p:txBody>
          <a:bodyPr/>
          <a:lstStyle/>
          <a:p>
            <a:fld id="{B58979D9-E8A7-4020-9F53-DCBB73454201}" type="datetimeFigureOut">
              <a:rPr lang="zh-CN" altLang="en-US" smtClean="0"/>
              <a:t>2019/12/4</a:t>
            </a:fld>
            <a:endParaRPr lang="zh-CN" altLang="en-US"/>
          </a:p>
        </p:txBody>
      </p:sp>
      <p:sp>
        <p:nvSpPr>
          <p:cNvPr id="5" name="页脚占位符 4">
            <a:extLst>
              <a:ext uri="{FF2B5EF4-FFF2-40B4-BE49-F238E27FC236}">
                <a16:creationId xmlns:a16="http://schemas.microsoft.com/office/drawing/2014/main" id="{91187EA2-02DD-439E-A2E5-B4870FA67F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426ED0-5823-482B-B355-336A50AEFD4D}"/>
              </a:ext>
            </a:extLst>
          </p:cNvPr>
          <p:cNvSpPr>
            <a:spLocks noGrp="1"/>
          </p:cNvSpPr>
          <p:nvPr>
            <p:ph type="sldNum" sz="quarter" idx="12"/>
          </p:nvPr>
        </p:nvSpPr>
        <p:spPr/>
        <p:txBody>
          <a:body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702287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92A84-9CB7-425E-AAA9-7DFA08BD5A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CF38A0-1CF4-46B4-857F-7F8D1EC1832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2FD544-D555-498C-A6D0-A4D455D7DD9B}"/>
              </a:ext>
            </a:extLst>
          </p:cNvPr>
          <p:cNvSpPr>
            <a:spLocks noGrp="1"/>
          </p:cNvSpPr>
          <p:nvPr>
            <p:ph type="dt" sz="half" idx="10"/>
          </p:nvPr>
        </p:nvSpPr>
        <p:spPr/>
        <p:txBody>
          <a:bodyPr/>
          <a:lstStyle/>
          <a:p>
            <a:fld id="{B58979D9-E8A7-4020-9F53-DCBB73454201}" type="datetimeFigureOut">
              <a:rPr lang="zh-CN" altLang="en-US" smtClean="0"/>
              <a:t>2019/12/4</a:t>
            </a:fld>
            <a:endParaRPr lang="zh-CN" altLang="en-US"/>
          </a:p>
        </p:txBody>
      </p:sp>
      <p:sp>
        <p:nvSpPr>
          <p:cNvPr id="5" name="页脚占位符 4">
            <a:extLst>
              <a:ext uri="{FF2B5EF4-FFF2-40B4-BE49-F238E27FC236}">
                <a16:creationId xmlns:a16="http://schemas.microsoft.com/office/drawing/2014/main" id="{781E8CD7-4FCC-492D-AD10-94D5D4A076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3CA00A-53B5-4DDD-B42B-1D69E0192D66}"/>
              </a:ext>
            </a:extLst>
          </p:cNvPr>
          <p:cNvSpPr>
            <a:spLocks noGrp="1"/>
          </p:cNvSpPr>
          <p:nvPr>
            <p:ph type="sldNum" sz="quarter" idx="12"/>
          </p:nvPr>
        </p:nvSpPr>
        <p:spPr/>
        <p:txBody>
          <a:body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1789522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4DBF0-858F-4A1C-AE42-DE5AB2B3886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20DA71B-3FAA-4FF0-8359-B75BDED6A0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FBF1296-7C2F-4798-8D43-6F1C3F618C1E}"/>
              </a:ext>
            </a:extLst>
          </p:cNvPr>
          <p:cNvSpPr>
            <a:spLocks noGrp="1"/>
          </p:cNvSpPr>
          <p:nvPr>
            <p:ph type="dt" sz="half" idx="10"/>
          </p:nvPr>
        </p:nvSpPr>
        <p:spPr/>
        <p:txBody>
          <a:bodyPr/>
          <a:lstStyle/>
          <a:p>
            <a:fld id="{B58979D9-E8A7-4020-9F53-DCBB73454201}" type="datetimeFigureOut">
              <a:rPr lang="zh-CN" altLang="en-US" smtClean="0"/>
              <a:t>2019/12/4</a:t>
            </a:fld>
            <a:endParaRPr lang="zh-CN" altLang="en-US"/>
          </a:p>
        </p:txBody>
      </p:sp>
      <p:sp>
        <p:nvSpPr>
          <p:cNvPr id="5" name="页脚占位符 4">
            <a:extLst>
              <a:ext uri="{FF2B5EF4-FFF2-40B4-BE49-F238E27FC236}">
                <a16:creationId xmlns:a16="http://schemas.microsoft.com/office/drawing/2014/main" id="{75BF321D-B2D8-487B-87DD-9DDE9235AC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DC2DAB-FAC6-4663-9FE9-1C17DA1BABD6}"/>
              </a:ext>
            </a:extLst>
          </p:cNvPr>
          <p:cNvSpPr>
            <a:spLocks noGrp="1"/>
          </p:cNvSpPr>
          <p:nvPr>
            <p:ph type="sldNum" sz="quarter" idx="12"/>
          </p:nvPr>
        </p:nvSpPr>
        <p:spPr/>
        <p:txBody>
          <a:body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3016357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9" name="矩形 8"/>
          <p:cNvSpPr/>
          <p:nvPr userDrawn="1"/>
        </p:nvSpPr>
        <p:spPr>
          <a:xfrm>
            <a:off x="8712796" y="3440275"/>
            <a:ext cx="775136"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
        <p:nvSpPr>
          <p:cNvPr id="2" name="标题 1">
            <a:extLst>
              <a:ext uri="{FF2B5EF4-FFF2-40B4-BE49-F238E27FC236}">
                <a16:creationId xmlns:a16="http://schemas.microsoft.com/office/drawing/2014/main" id="{044369F1-51DF-4B91-9D1A-E56F909C495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BB5A57-34BE-495F-8A97-FAB395714B7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8C61E90-A2B4-436B-98CA-C6905AEF8E9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AB2408-A31E-4E1E-B329-89ADC15D1729}"/>
              </a:ext>
            </a:extLst>
          </p:cNvPr>
          <p:cNvSpPr>
            <a:spLocks noGrp="1"/>
          </p:cNvSpPr>
          <p:nvPr>
            <p:ph type="dt" sz="half" idx="10"/>
          </p:nvPr>
        </p:nvSpPr>
        <p:spPr/>
        <p:txBody>
          <a:bodyPr/>
          <a:lstStyle/>
          <a:p>
            <a:fld id="{B58979D9-E8A7-4020-9F53-DCBB73454201}" type="datetimeFigureOut">
              <a:rPr lang="zh-CN" altLang="en-US" smtClean="0"/>
              <a:t>2019/12/4</a:t>
            </a:fld>
            <a:endParaRPr lang="zh-CN" altLang="en-US"/>
          </a:p>
        </p:txBody>
      </p:sp>
      <p:sp>
        <p:nvSpPr>
          <p:cNvPr id="6" name="页脚占位符 5">
            <a:extLst>
              <a:ext uri="{FF2B5EF4-FFF2-40B4-BE49-F238E27FC236}">
                <a16:creationId xmlns:a16="http://schemas.microsoft.com/office/drawing/2014/main" id="{34B3F543-739D-4FC6-8076-B757E233D5B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8B35F0C-0338-47FA-9024-EF0BCFBB48B8}"/>
              </a:ext>
            </a:extLst>
          </p:cNvPr>
          <p:cNvSpPr>
            <a:spLocks noGrp="1"/>
          </p:cNvSpPr>
          <p:nvPr>
            <p:ph type="sldNum" sz="quarter" idx="12"/>
          </p:nvPr>
        </p:nvSpPr>
        <p:spPr/>
        <p:txBody>
          <a:body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3021444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DBC686-C314-4380-9BA7-2AF7F4DA75A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86DD742-8EC0-43E8-A35C-703FCF4F70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CA61EB8-9191-448C-884A-F6989E36DA2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ED8769E-1404-4E8F-AA63-A2761C79AD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C577CCA-650F-434C-83FA-118534E1E14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FACE31C-2DD2-4181-9476-2685236FBDF8}"/>
              </a:ext>
            </a:extLst>
          </p:cNvPr>
          <p:cNvSpPr>
            <a:spLocks noGrp="1"/>
          </p:cNvSpPr>
          <p:nvPr>
            <p:ph type="dt" sz="half" idx="10"/>
          </p:nvPr>
        </p:nvSpPr>
        <p:spPr/>
        <p:txBody>
          <a:bodyPr/>
          <a:lstStyle/>
          <a:p>
            <a:fld id="{B58979D9-E8A7-4020-9F53-DCBB73454201}" type="datetimeFigureOut">
              <a:rPr lang="zh-CN" altLang="en-US" smtClean="0"/>
              <a:t>2019/12/4</a:t>
            </a:fld>
            <a:endParaRPr lang="zh-CN" altLang="en-US"/>
          </a:p>
        </p:txBody>
      </p:sp>
      <p:sp>
        <p:nvSpPr>
          <p:cNvPr id="8" name="页脚占位符 7">
            <a:extLst>
              <a:ext uri="{FF2B5EF4-FFF2-40B4-BE49-F238E27FC236}">
                <a16:creationId xmlns:a16="http://schemas.microsoft.com/office/drawing/2014/main" id="{185854EE-0EA7-4442-AA76-A6466A916A0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9A228C1-28C5-4BB4-9745-9AEAC695B7CA}"/>
              </a:ext>
            </a:extLst>
          </p:cNvPr>
          <p:cNvSpPr>
            <a:spLocks noGrp="1"/>
          </p:cNvSpPr>
          <p:nvPr>
            <p:ph type="sldNum" sz="quarter" idx="12"/>
          </p:nvPr>
        </p:nvSpPr>
        <p:spPr/>
        <p:txBody>
          <a:body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1792496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904D94-867E-40B1-A074-12F1D09C875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5F0A4E7-15F6-4915-AC7A-3F2278862DEB}"/>
              </a:ext>
            </a:extLst>
          </p:cNvPr>
          <p:cNvSpPr>
            <a:spLocks noGrp="1"/>
          </p:cNvSpPr>
          <p:nvPr>
            <p:ph type="dt" sz="half" idx="10"/>
          </p:nvPr>
        </p:nvSpPr>
        <p:spPr/>
        <p:txBody>
          <a:bodyPr/>
          <a:lstStyle/>
          <a:p>
            <a:fld id="{B58979D9-E8A7-4020-9F53-DCBB73454201}" type="datetimeFigureOut">
              <a:rPr lang="zh-CN" altLang="en-US" smtClean="0"/>
              <a:t>2019/12/4</a:t>
            </a:fld>
            <a:endParaRPr lang="zh-CN" altLang="en-US"/>
          </a:p>
        </p:txBody>
      </p:sp>
      <p:sp>
        <p:nvSpPr>
          <p:cNvPr id="4" name="页脚占位符 3">
            <a:extLst>
              <a:ext uri="{FF2B5EF4-FFF2-40B4-BE49-F238E27FC236}">
                <a16:creationId xmlns:a16="http://schemas.microsoft.com/office/drawing/2014/main" id="{A7384BD9-A0A1-4085-87FD-B1C9BF13BCB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4688AD0-9CC8-4B89-9D44-BDB9A2AD3891}"/>
              </a:ext>
            </a:extLst>
          </p:cNvPr>
          <p:cNvSpPr>
            <a:spLocks noGrp="1"/>
          </p:cNvSpPr>
          <p:nvPr>
            <p:ph type="sldNum" sz="quarter" idx="12"/>
          </p:nvPr>
        </p:nvSpPr>
        <p:spPr/>
        <p:txBody>
          <a:body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549453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04F58F8-E2C2-402D-9CD9-F34F3E51D38A}"/>
              </a:ext>
            </a:extLst>
          </p:cNvPr>
          <p:cNvSpPr>
            <a:spLocks noGrp="1"/>
          </p:cNvSpPr>
          <p:nvPr>
            <p:ph type="dt" sz="half" idx="10"/>
          </p:nvPr>
        </p:nvSpPr>
        <p:spPr/>
        <p:txBody>
          <a:bodyPr/>
          <a:lstStyle/>
          <a:p>
            <a:fld id="{B58979D9-E8A7-4020-9F53-DCBB73454201}" type="datetimeFigureOut">
              <a:rPr lang="zh-CN" altLang="en-US" smtClean="0"/>
              <a:t>2019/12/4</a:t>
            </a:fld>
            <a:endParaRPr lang="zh-CN" altLang="en-US"/>
          </a:p>
        </p:txBody>
      </p:sp>
      <p:sp>
        <p:nvSpPr>
          <p:cNvPr id="3" name="页脚占位符 2">
            <a:extLst>
              <a:ext uri="{FF2B5EF4-FFF2-40B4-BE49-F238E27FC236}">
                <a16:creationId xmlns:a16="http://schemas.microsoft.com/office/drawing/2014/main" id="{732E3BB5-BC67-42D2-8015-89F4C77C8D4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D6AD334-AEBF-41D1-AA9B-49034F9E37C6}"/>
              </a:ext>
            </a:extLst>
          </p:cNvPr>
          <p:cNvSpPr>
            <a:spLocks noGrp="1"/>
          </p:cNvSpPr>
          <p:nvPr>
            <p:ph type="sldNum" sz="quarter" idx="12"/>
          </p:nvPr>
        </p:nvSpPr>
        <p:spPr/>
        <p:txBody>
          <a:body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482015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DD19F5-F137-4598-9A56-47C62C854F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CEEBA34-620B-4F91-B553-576B761188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0808EAF-6346-4CB5-9BD9-55803F3253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33B8F15-8258-4576-AAB5-E000E5C47DE8}"/>
              </a:ext>
            </a:extLst>
          </p:cNvPr>
          <p:cNvSpPr>
            <a:spLocks noGrp="1"/>
          </p:cNvSpPr>
          <p:nvPr>
            <p:ph type="dt" sz="half" idx="10"/>
          </p:nvPr>
        </p:nvSpPr>
        <p:spPr/>
        <p:txBody>
          <a:bodyPr/>
          <a:lstStyle/>
          <a:p>
            <a:fld id="{B58979D9-E8A7-4020-9F53-DCBB73454201}" type="datetimeFigureOut">
              <a:rPr lang="zh-CN" altLang="en-US" smtClean="0"/>
              <a:t>2019/12/4</a:t>
            </a:fld>
            <a:endParaRPr lang="zh-CN" altLang="en-US"/>
          </a:p>
        </p:txBody>
      </p:sp>
      <p:sp>
        <p:nvSpPr>
          <p:cNvPr id="6" name="页脚占位符 5">
            <a:extLst>
              <a:ext uri="{FF2B5EF4-FFF2-40B4-BE49-F238E27FC236}">
                <a16:creationId xmlns:a16="http://schemas.microsoft.com/office/drawing/2014/main" id="{E9C0AEF1-2F7A-461A-A642-B1C889F7CF2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4FBB6B-E0A1-4DC8-B397-9893B8A50BDF}"/>
              </a:ext>
            </a:extLst>
          </p:cNvPr>
          <p:cNvSpPr>
            <a:spLocks noGrp="1"/>
          </p:cNvSpPr>
          <p:nvPr>
            <p:ph type="sldNum" sz="quarter" idx="12"/>
          </p:nvPr>
        </p:nvSpPr>
        <p:spPr/>
        <p:txBody>
          <a:body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318146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8B73AC-4767-4B59-81CB-D477CC2D8F0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B5F0EB8-FCBD-4572-803A-1A76A194B6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F7C43FF-A1A9-4CB5-B05C-0295A0CF4D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5F43A5F-411F-4715-8F89-7EC7815F886B}"/>
              </a:ext>
            </a:extLst>
          </p:cNvPr>
          <p:cNvSpPr>
            <a:spLocks noGrp="1"/>
          </p:cNvSpPr>
          <p:nvPr>
            <p:ph type="dt" sz="half" idx="10"/>
          </p:nvPr>
        </p:nvSpPr>
        <p:spPr/>
        <p:txBody>
          <a:bodyPr/>
          <a:lstStyle/>
          <a:p>
            <a:fld id="{B58979D9-E8A7-4020-9F53-DCBB73454201}" type="datetimeFigureOut">
              <a:rPr lang="zh-CN" altLang="en-US" smtClean="0"/>
              <a:t>2019/12/4</a:t>
            </a:fld>
            <a:endParaRPr lang="zh-CN" altLang="en-US"/>
          </a:p>
        </p:txBody>
      </p:sp>
      <p:sp>
        <p:nvSpPr>
          <p:cNvPr id="6" name="页脚占位符 5">
            <a:extLst>
              <a:ext uri="{FF2B5EF4-FFF2-40B4-BE49-F238E27FC236}">
                <a16:creationId xmlns:a16="http://schemas.microsoft.com/office/drawing/2014/main" id="{BEF148FB-9D86-42B2-ADE4-0963BF70438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41B801C-8DEF-4FFE-92A7-22F499A4C692}"/>
              </a:ext>
            </a:extLst>
          </p:cNvPr>
          <p:cNvSpPr>
            <a:spLocks noGrp="1"/>
          </p:cNvSpPr>
          <p:nvPr>
            <p:ph type="sldNum" sz="quarter" idx="12"/>
          </p:nvPr>
        </p:nvSpPr>
        <p:spPr/>
        <p:txBody>
          <a:body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3302768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97737FD-11EB-4271-A077-726FE9579C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35A2E1E-B078-43C4-B2C8-C60358829A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436D03B-F91E-4483-A64E-7A1B95C491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979D9-E8A7-4020-9F53-DCBB73454201}" type="datetimeFigureOut">
              <a:rPr lang="zh-CN" altLang="en-US" smtClean="0"/>
              <a:t>2019/12/4</a:t>
            </a:fld>
            <a:endParaRPr lang="zh-CN" altLang="en-US"/>
          </a:p>
        </p:txBody>
      </p:sp>
      <p:sp>
        <p:nvSpPr>
          <p:cNvPr id="5" name="页脚占位符 4">
            <a:extLst>
              <a:ext uri="{FF2B5EF4-FFF2-40B4-BE49-F238E27FC236}">
                <a16:creationId xmlns:a16="http://schemas.microsoft.com/office/drawing/2014/main" id="{67CE6888-A751-4FB7-AA60-01A458FA1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F438ABB-79B8-4C79-A662-3DB8AE9A2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02D614-3122-4AE3-B731-49486E389976}" type="slidenum">
              <a:rPr lang="zh-CN" altLang="en-US" smtClean="0"/>
              <a:t>‹#›</a:t>
            </a:fld>
            <a:endParaRPr lang="zh-CN" altLang="en-US"/>
          </a:p>
        </p:txBody>
      </p:sp>
    </p:spTree>
    <p:extLst>
      <p:ext uri="{BB962C8B-B14F-4D97-AF65-F5344CB8AC3E}">
        <p14:creationId xmlns:p14="http://schemas.microsoft.com/office/powerpoint/2010/main" val="2585486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gif"/><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8C16DAA-CD44-48FD-852D-977BFBD3344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49953" y="-175124"/>
            <a:ext cx="9752893" cy="6887981"/>
          </a:xfrm>
          <a:prstGeom prst="rect">
            <a:avLst/>
          </a:prstGeom>
        </p:spPr>
      </p:pic>
      <p:sp>
        <p:nvSpPr>
          <p:cNvPr id="6" name="矩形 5">
            <a:extLst>
              <a:ext uri="{FF2B5EF4-FFF2-40B4-BE49-F238E27FC236}">
                <a16:creationId xmlns:a16="http://schemas.microsoft.com/office/drawing/2014/main" id="{081B6F3E-380E-4F3B-B833-6D6CB52DA400}"/>
              </a:ext>
            </a:extLst>
          </p:cNvPr>
          <p:cNvSpPr/>
          <p:nvPr/>
        </p:nvSpPr>
        <p:spPr>
          <a:xfrm>
            <a:off x="0" y="2473038"/>
            <a:ext cx="12192000" cy="2992584"/>
          </a:xfrm>
          <a:prstGeom prst="rect">
            <a:avLst/>
          </a:prstGeom>
          <a:solidFill>
            <a:srgbClr val="047D8A">
              <a:alpha val="85098"/>
            </a:srgbClr>
          </a:solidFill>
          <a:ln>
            <a:noFill/>
          </a:ln>
          <a:effectLst>
            <a:outerShdw blurRad="203200" dist="152400" dir="5400000" algn="t"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A057E46E-41FE-4905-8921-75D72F0C9E6C}"/>
              </a:ext>
            </a:extLst>
          </p:cNvPr>
          <p:cNvSpPr txBox="1"/>
          <p:nvPr/>
        </p:nvSpPr>
        <p:spPr>
          <a:xfrm>
            <a:off x="1101049" y="3461498"/>
            <a:ext cx="10279117" cy="1015663"/>
          </a:xfrm>
          <a:prstGeom prst="rect">
            <a:avLst/>
          </a:prstGeom>
          <a:noFill/>
        </p:spPr>
        <p:txBody>
          <a:bodyPr wrap="square" rtlCol="0">
            <a:spAutoFit/>
          </a:bodyPr>
          <a:lstStyle/>
          <a:p>
            <a:pPr algn="ctr"/>
            <a:r>
              <a:rPr lang="en-US" altLang="zh-CN" sz="6000" b="1" dirty="0">
                <a:solidFill>
                  <a:schemeClr val="bg1"/>
                </a:solidFill>
                <a:cs typeface="+mn-ea"/>
                <a:sym typeface="+mn-lt"/>
              </a:rPr>
              <a:t>Graph Embedding </a:t>
            </a:r>
            <a:r>
              <a:rPr lang="zh-CN" altLang="en-US" sz="6000" b="1" dirty="0">
                <a:solidFill>
                  <a:schemeClr val="bg1"/>
                </a:solidFill>
                <a:cs typeface="+mn-ea"/>
                <a:sym typeface="+mn-lt"/>
              </a:rPr>
              <a:t>方法总结</a:t>
            </a:r>
          </a:p>
        </p:txBody>
      </p:sp>
      <p:sp>
        <p:nvSpPr>
          <p:cNvPr id="2" name="箭头: V 形 1">
            <a:extLst>
              <a:ext uri="{FF2B5EF4-FFF2-40B4-BE49-F238E27FC236}">
                <a16:creationId xmlns:a16="http://schemas.microsoft.com/office/drawing/2014/main" id="{6044F12E-57AB-454C-B69D-43ACC9226BB6}"/>
              </a:ext>
            </a:extLst>
          </p:cNvPr>
          <p:cNvSpPr/>
          <p:nvPr/>
        </p:nvSpPr>
        <p:spPr>
          <a:xfrm rot="5400000">
            <a:off x="5912213" y="6023052"/>
            <a:ext cx="367574" cy="637310"/>
          </a:xfrm>
          <a:prstGeom prst="chevron">
            <a:avLst>
              <a:gd name="adj" fmla="val 70000"/>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Tree>
    <p:extLst>
      <p:ext uri="{BB962C8B-B14F-4D97-AF65-F5344CB8AC3E}">
        <p14:creationId xmlns:p14="http://schemas.microsoft.com/office/powerpoint/2010/main" val="1230597899"/>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254980"/>
            <a:ext cx="8140626" cy="584775"/>
          </a:xfrm>
          <a:prstGeom prst="rect">
            <a:avLst/>
          </a:prstGeom>
          <a:noFill/>
        </p:spPr>
        <p:txBody>
          <a:bodyPr wrap="none" rtlCol="0">
            <a:spAutoFit/>
          </a:bodyPr>
          <a:lstStyle/>
          <a:p>
            <a:r>
              <a:rPr lang="en-US" altLang="zh-CN" sz="3200" b="1" dirty="0" err="1">
                <a:solidFill>
                  <a:srgbClr val="1B828D"/>
                </a:solidFill>
                <a:latin typeface="+mn-ea"/>
                <a:cs typeface="+mn-ea"/>
                <a:sym typeface="+mn-lt"/>
              </a:rPr>
              <a:t>GraphSAGE</a:t>
            </a:r>
            <a:r>
              <a:rPr lang="en-US" altLang="zh-CN" sz="3200" b="1" dirty="0">
                <a:solidFill>
                  <a:srgbClr val="1B828D"/>
                </a:solidFill>
                <a:latin typeface="+mn-ea"/>
                <a:cs typeface="+mn-ea"/>
                <a:sym typeface="+mn-lt"/>
              </a:rPr>
              <a:t> </a:t>
            </a:r>
            <a:r>
              <a:rPr lang="en-US" altLang="zh-CN" sz="1600" b="1" dirty="0">
                <a:solidFill>
                  <a:srgbClr val="1B828D"/>
                </a:solidFill>
                <a:latin typeface="+mn-ea"/>
                <a:cs typeface="+mn-ea"/>
                <a:sym typeface="+mn-lt"/>
              </a:rPr>
              <a:t>(Inductive Representation Learning on Large Graphs)</a:t>
            </a:r>
            <a:endParaRPr lang="zh-CN" altLang="en-US" sz="3200" b="1" dirty="0">
              <a:solidFill>
                <a:srgbClr val="1B828D"/>
              </a:solidFill>
              <a:latin typeface="+mn-ea"/>
              <a:cs typeface="+mn-ea"/>
              <a:sym typeface="+mn-lt"/>
            </a:endParaRP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TextBox 9">
            <a:extLst>
              <a:ext uri="{FF2B5EF4-FFF2-40B4-BE49-F238E27FC236}">
                <a16:creationId xmlns:a16="http://schemas.microsoft.com/office/drawing/2014/main" id="{051DA659-A263-4D06-9BA2-040F8F73BC4E}"/>
              </a:ext>
            </a:extLst>
          </p:cNvPr>
          <p:cNvSpPr txBox="1"/>
          <p:nvPr/>
        </p:nvSpPr>
        <p:spPr>
          <a:xfrm>
            <a:off x="314129" y="1005376"/>
            <a:ext cx="7283461"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zh-CN" b="1" dirty="0" err="1">
                <a:solidFill>
                  <a:schemeClr val="tx1">
                    <a:lumMod val="65000"/>
                    <a:lumOff val="35000"/>
                  </a:schemeClr>
                </a:solidFill>
              </a:rPr>
              <a:t>GraphSAGE</a:t>
            </a:r>
            <a:r>
              <a:rPr lang="en-US" altLang="zh-CN" b="1" dirty="0">
                <a:solidFill>
                  <a:schemeClr val="tx1">
                    <a:lumMod val="65000"/>
                    <a:lumOff val="35000"/>
                  </a:schemeClr>
                </a:solidFill>
              </a:rPr>
              <a:t> </a:t>
            </a:r>
            <a:r>
              <a:rPr lang="zh-CN" altLang="en-US" b="1" dirty="0">
                <a:solidFill>
                  <a:schemeClr val="tx1">
                    <a:lumMod val="65000"/>
                    <a:lumOff val="35000"/>
                  </a:schemeClr>
                </a:solidFill>
              </a:rPr>
              <a:t>损失函数：</a:t>
            </a:r>
            <a:endParaRPr lang="en-US" altLang="zh-CN" b="1" dirty="0">
              <a:solidFill>
                <a:schemeClr val="tx1">
                  <a:lumMod val="65000"/>
                  <a:lumOff val="35000"/>
                </a:schemeClr>
              </a:solidFill>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extBox 15">
            <a:extLst>
              <a:ext uri="{FF2B5EF4-FFF2-40B4-BE49-F238E27FC236}">
                <a16:creationId xmlns:a16="http://schemas.microsoft.com/office/drawing/2014/main" id="{A9923BC0-5859-48A7-8A22-2255C0272D73}"/>
              </a:ext>
            </a:extLst>
          </p:cNvPr>
          <p:cNvSpPr txBox="1"/>
          <p:nvPr/>
        </p:nvSpPr>
        <p:spPr>
          <a:xfrm>
            <a:off x="668693" y="1587077"/>
            <a:ext cx="10554090" cy="134652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zh-CN" altLang="en-US" sz="1400" b="1" dirty="0">
                <a:solidFill>
                  <a:schemeClr val="accent2">
                    <a:lumMod val="50000"/>
                  </a:schemeClr>
                </a:solidFill>
              </a:rPr>
              <a:t>无监督：对于无监督学习，我们设计的损失函数应该让临近的节点的拥有相似的表示，反之应该表示大不相同。所以损失函数是这样的 ：</a:t>
            </a:r>
            <a:endParaRPr lang="en-US" altLang="zh-CN" sz="1400" b="1" dirty="0">
              <a:solidFill>
                <a:schemeClr val="accent2">
                  <a:lumMod val="50000"/>
                </a:schemeClr>
              </a:solidFill>
            </a:endParaRPr>
          </a:p>
          <a:p>
            <a:pPr marL="285750" indent="-285750">
              <a:lnSpc>
                <a:spcPct val="150000"/>
              </a:lnSpc>
              <a:buFont typeface="Wingdings" panose="05000000000000000000" pitchFamily="2" charset="2"/>
              <a:buChar char="§"/>
            </a:pPr>
            <a:endParaRPr lang="en-US" altLang="zh-CN" sz="1400" b="1" dirty="0">
              <a:solidFill>
                <a:schemeClr val="accent2">
                  <a:lumMod val="50000"/>
                </a:schemeClr>
              </a:solidFill>
            </a:endParaRPr>
          </a:p>
          <a:p>
            <a:pPr marL="285750" indent="-285750">
              <a:lnSpc>
                <a:spcPct val="150000"/>
              </a:lnSpc>
              <a:buFont typeface="Wingdings" panose="05000000000000000000" pitchFamily="2" charset="2"/>
              <a:buChar char="§"/>
            </a:pPr>
            <a:r>
              <a:rPr lang="zh-CN" altLang="en-US" sz="1400" b="1" dirty="0">
                <a:solidFill>
                  <a:schemeClr val="accent2">
                    <a:lumMod val="50000"/>
                  </a:schemeClr>
                </a:solidFill>
              </a:rPr>
              <a:t>有监督学习：根据目标函数设计即可，可以直接使用</a:t>
            </a:r>
            <a:r>
              <a:rPr lang="en-US" altLang="zh-CN" sz="1400" b="1" dirty="0">
                <a:solidFill>
                  <a:schemeClr val="accent2">
                    <a:lumMod val="50000"/>
                  </a:schemeClr>
                </a:solidFill>
              </a:rPr>
              <a:t>cross-entropy</a:t>
            </a:r>
            <a:r>
              <a:rPr lang="zh-CN" altLang="en-US" sz="1400" b="1" dirty="0">
                <a:solidFill>
                  <a:schemeClr val="accent2">
                    <a:lumMod val="50000"/>
                  </a:schemeClr>
                </a:solidFill>
              </a:rPr>
              <a:t>。 </a:t>
            </a:r>
          </a:p>
        </p:txBody>
      </p:sp>
      <p:pic>
        <p:nvPicPr>
          <p:cNvPr id="12" name="Picture 11">
            <a:extLst>
              <a:ext uri="{FF2B5EF4-FFF2-40B4-BE49-F238E27FC236}">
                <a16:creationId xmlns:a16="http://schemas.microsoft.com/office/drawing/2014/main" id="{42FBB05F-A956-4A56-8D2E-F51FEE428ECC}"/>
              </a:ext>
            </a:extLst>
          </p:cNvPr>
          <p:cNvPicPr>
            <a:picLocks noChangeAspect="1"/>
          </p:cNvPicPr>
          <p:nvPr/>
        </p:nvPicPr>
        <p:blipFill rotWithShape="1">
          <a:blip r:embed="rId3"/>
          <a:srcRect t="14753" b="-1"/>
          <a:stretch/>
        </p:blipFill>
        <p:spPr>
          <a:xfrm>
            <a:off x="1862349" y="2107755"/>
            <a:ext cx="5978368" cy="421248"/>
          </a:xfrm>
          <a:prstGeom prst="rect">
            <a:avLst/>
          </a:prstGeom>
        </p:spPr>
      </p:pic>
      <p:pic>
        <p:nvPicPr>
          <p:cNvPr id="19" name="Picture 18">
            <a:extLst>
              <a:ext uri="{FF2B5EF4-FFF2-40B4-BE49-F238E27FC236}">
                <a16:creationId xmlns:a16="http://schemas.microsoft.com/office/drawing/2014/main" id="{C8F51C60-EAC2-4286-93E3-62DF052461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411" y="4167663"/>
            <a:ext cx="5479507" cy="2548430"/>
          </a:xfrm>
          <a:prstGeom prst="rect">
            <a:avLst/>
          </a:prstGeom>
        </p:spPr>
      </p:pic>
      <p:sp>
        <p:nvSpPr>
          <p:cNvPr id="22" name="TextBox 21">
            <a:extLst>
              <a:ext uri="{FF2B5EF4-FFF2-40B4-BE49-F238E27FC236}">
                <a16:creationId xmlns:a16="http://schemas.microsoft.com/office/drawing/2014/main" id="{FEF8A2F7-584A-4AA1-B56D-19A11CF789DB}"/>
              </a:ext>
            </a:extLst>
          </p:cNvPr>
          <p:cNvSpPr txBox="1"/>
          <p:nvPr/>
        </p:nvSpPr>
        <p:spPr>
          <a:xfrm>
            <a:off x="314129" y="3152148"/>
            <a:ext cx="6448621" cy="111421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zh-CN" b="1" dirty="0" err="1">
                <a:solidFill>
                  <a:schemeClr val="tx1">
                    <a:lumMod val="65000"/>
                    <a:lumOff val="35000"/>
                  </a:schemeClr>
                </a:solidFill>
              </a:rPr>
              <a:t>GraphSAGE</a:t>
            </a:r>
            <a:r>
              <a:rPr lang="en-US" altLang="zh-CN" b="1" dirty="0">
                <a:solidFill>
                  <a:schemeClr val="tx1">
                    <a:lumMod val="65000"/>
                    <a:lumOff val="35000"/>
                  </a:schemeClr>
                </a:solidFill>
              </a:rPr>
              <a:t> </a:t>
            </a:r>
            <a:r>
              <a:rPr lang="zh-CN" altLang="en-US" b="1" dirty="0">
                <a:solidFill>
                  <a:schemeClr val="tx1">
                    <a:lumMod val="65000"/>
                    <a:lumOff val="35000"/>
                  </a:schemeClr>
                </a:solidFill>
              </a:rPr>
              <a:t>的 </a:t>
            </a:r>
            <a:r>
              <a:rPr lang="en-US" altLang="zh-CN" b="1" dirty="0">
                <a:solidFill>
                  <a:schemeClr val="tx1">
                    <a:lumMod val="65000"/>
                    <a:lumOff val="35000"/>
                  </a:schemeClr>
                </a:solidFill>
              </a:rPr>
              <a:t>minibatch </a:t>
            </a:r>
            <a:r>
              <a:rPr lang="zh-CN" altLang="en-US" b="1" dirty="0">
                <a:solidFill>
                  <a:schemeClr val="tx1">
                    <a:lumMod val="65000"/>
                    <a:lumOff val="35000"/>
                  </a:schemeClr>
                </a:solidFill>
              </a:rPr>
              <a:t>过程：</a:t>
            </a:r>
            <a:endParaRPr lang="en-US" altLang="zh-CN" b="1" dirty="0">
              <a:solidFill>
                <a:schemeClr val="tx1">
                  <a:lumMod val="65000"/>
                  <a:lumOff val="35000"/>
                </a:schemeClr>
              </a:solidFill>
            </a:endParaRPr>
          </a:p>
          <a:p>
            <a:pPr>
              <a:lnSpc>
                <a:spcPct val="150000"/>
              </a:lnSpc>
            </a:pPr>
            <a:r>
              <a:rPr lang="en-US" altLang="zh-CN" sz="1400" b="1" dirty="0">
                <a:solidFill>
                  <a:srgbClr val="FF0000"/>
                </a:solidFill>
              </a:rPr>
              <a:t>      In the forward propagation of </a:t>
            </a:r>
            <a:r>
              <a:rPr lang="en-US" altLang="zh-CN" sz="1400" b="1" dirty="0" err="1">
                <a:solidFill>
                  <a:srgbClr val="FF0000"/>
                </a:solidFill>
              </a:rPr>
              <a:t>GraphSAGE</a:t>
            </a:r>
            <a:r>
              <a:rPr lang="en-US" altLang="zh-CN" sz="1400" b="1" dirty="0">
                <a:solidFill>
                  <a:srgbClr val="FF0000"/>
                </a:solidFill>
              </a:rPr>
              <a:t> the minibatch B contains    </a:t>
            </a:r>
          </a:p>
          <a:p>
            <a:pPr>
              <a:lnSpc>
                <a:spcPct val="150000"/>
              </a:lnSpc>
            </a:pPr>
            <a:r>
              <a:rPr lang="en-US" altLang="zh-CN" sz="1400" b="1" dirty="0">
                <a:solidFill>
                  <a:srgbClr val="FF0000"/>
                </a:solidFill>
              </a:rPr>
              <a:t>      nodes that we want to generate representations for.</a:t>
            </a:r>
          </a:p>
        </p:txBody>
      </p:sp>
      <p:pic>
        <p:nvPicPr>
          <p:cNvPr id="23" name="Picture 22">
            <a:extLst>
              <a:ext uri="{FF2B5EF4-FFF2-40B4-BE49-F238E27FC236}">
                <a16:creationId xmlns:a16="http://schemas.microsoft.com/office/drawing/2014/main" id="{6988086F-3F46-4303-81E2-5555D99B4753}"/>
              </a:ext>
            </a:extLst>
          </p:cNvPr>
          <p:cNvPicPr>
            <a:picLocks noChangeAspect="1"/>
          </p:cNvPicPr>
          <p:nvPr/>
        </p:nvPicPr>
        <p:blipFill>
          <a:blip r:embed="rId5"/>
          <a:stretch>
            <a:fillRect/>
          </a:stretch>
        </p:blipFill>
        <p:spPr>
          <a:xfrm>
            <a:off x="7132586" y="2630913"/>
            <a:ext cx="4368616" cy="4085180"/>
          </a:xfrm>
          <a:prstGeom prst="rect">
            <a:avLst/>
          </a:prstGeom>
          <a:ln>
            <a:noFill/>
          </a:ln>
          <a:effectLst>
            <a:outerShdw blurRad="292100" dist="139700" dir="2700000" algn="tl" rotWithShape="0">
              <a:srgbClr val="333333">
                <a:alpha val="65000"/>
              </a:srgbClr>
            </a:outerShdw>
          </a:effectLst>
        </p:spPr>
      </p:pic>
      <p:cxnSp>
        <p:nvCxnSpPr>
          <p:cNvPr id="24" name="Straight Arrow Connector 23">
            <a:extLst>
              <a:ext uri="{FF2B5EF4-FFF2-40B4-BE49-F238E27FC236}">
                <a16:creationId xmlns:a16="http://schemas.microsoft.com/office/drawing/2014/main" id="{CD5D9B20-B8A3-4DF1-B867-42B32C3C8A43}"/>
              </a:ext>
            </a:extLst>
          </p:cNvPr>
          <p:cNvCxnSpPr>
            <a:cxnSpLocks/>
          </p:cNvCxnSpPr>
          <p:nvPr/>
        </p:nvCxnSpPr>
        <p:spPr>
          <a:xfrm>
            <a:off x="6243863" y="5026145"/>
            <a:ext cx="51888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TextBox 15">
            <a:extLst>
              <a:ext uri="{FF2B5EF4-FFF2-40B4-BE49-F238E27FC236}">
                <a16:creationId xmlns:a16="http://schemas.microsoft.com/office/drawing/2014/main" id="{A9923BC0-5859-48A7-8A22-2255C0272D73}"/>
              </a:ext>
            </a:extLst>
          </p:cNvPr>
          <p:cNvSpPr txBox="1"/>
          <p:nvPr/>
        </p:nvSpPr>
        <p:spPr>
          <a:xfrm>
            <a:off x="7760547" y="2107755"/>
            <a:ext cx="1556347" cy="415498"/>
          </a:xfrm>
          <a:prstGeom prst="rect">
            <a:avLst/>
          </a:prstGeom>
          <a:noFill/>
        </p:spPr>
        <p:txBody>
          <a:bodyPr wrap="square" rtlCol="0">
            <a:spAutoFit/>
          </a:bodyPr>
          <a:lstStyle/>
          <a:p>
            <a:pPr>
              <a:lnSpc>
                <a:spcPct val="150000"/>
              </a:lnSpc>
            </a:pPr>
            <a:r>
              <a:rPr lang="zh-CN" altLang="en-US" sz="1400" b="1">
                <a:solidFill>
                  <a:schemeClr val="accent2">
                    <a:lumMod val="50000"/>
                  </a:schemeClr>
                </a:solidFill>
              </a:rPr>
              <a:t>（</a:t>
            </a:r>
            <a:r>
              <a:rPr lang="en-US" altLang="zh-CN" sz="1400" b="1">
                <a:solidFill>
                  <a:schemeClr val="accent2">
                    <a:lumMod val="50000"/>
                  </a:schemeClr>
                </a:solidFill>
              </a:rPr>
              <a:t>Q: </a:t>
            </a:r>
            <a:r>
              <a:rPr lang="zh-CN" altLang="en-US" sz="1400" b="1">
                <a:solidFill>
                  <a:schemeClr val="accent2">
                    <a:lumMod val="50000"/>
                  </a:schemeClr>
                </a:solidFill>
              </a:rPr>
              <a:t>负样本个数）</a:t>
            </a:r>
            <a:endParaRPr lang="zh-CN" altLang="en-US" sz="1400" b="1" dirty="0">
              <a:solidFill>
                <a:schemeClr val="accent2">
                  <a:lumMod val="50000"/>
                </a:schemeClr>
              </a:solidFill>
            </a:endParaRPr>
          </a:p>
        </p:txBody>
      </p:sp>
    </p:spTree>
    <p:extLst>
      <p:ext uri="{BB962C8B-B14F-4D97-AF65-F5344CB8AC3E}">
        <p14:creationId xmlns:p14="http://schemas.microsoft.com/office/powerpoint/2010/main" val="159356348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254980"/>
            <a:ext cx="8140626" cy="584775"/>
          </a:xfrm>
          <a:prstGeom prst="rect">
            <a:avLst/>
          </a:prstGeom>
          <a:noFill/>
        </p:spPr>
        <p:txBody>
          <a:bodyPr wrap="none" rtlCol="0">
            <a:spAutoFit/>
          </a:bodyPr>
          <a:lstStyle/>
          <a:p>
            <a:r>
              <a:rPr lang="en-US" altLang="zh-CN" sz="3200" b="1" dirty="0" err="1">
                <a:solidFill>
                  <a:srgbClr val="1B828D"/>
                </a:solidFill>
                <a:latin typeface="+mn-ea"/>
                <a:cs typeface="+mn-ea"/>
                <a:sym typeface="+mn-lt"/>
              </a:rPr>
              <a:t>GraphSAGE</a:t>
            </a:r>
            <a:r>
              <a:rPr lang="en-US" altLang="zh-CN" sz="3200" b="1" dirty="0">
                <a:solidFill>
                  <a:srgbClr val="1B828D"/>
                </a:solidFill>
                <a:latin typeface="+mn-ea"/>
                <a:cs typeface="+mn-ea"/>
                <a:sym typeface="+mn-lt"/>
              </a:rPr>
              <a:t> </a:t>
            </a:r>
            <a:r>
              <a:rPr lang="en-US" altLang="zh-CN" sz="1600" b="1" dirty="0">
                <a:solidFill>
                  <a:srgbClr val="1B828D"/>
                </a:solidFill>
                <a:latin typeface="+mn-ea"/>
                <a:cs typeface="+mn-ea"/>
                <a:sym typeface="+mn-lt"/>
              </a:rPr>
              <a:t>(Inductive Representation Learning on Large Graphs)</a:t>
            </a:r>
            <a:endParaRPr lang="zh-CN" altLang="en-US" sz="3200" b="1" dirty="0">
              <a:solidFill>
                <a:srgbClr val="1B828D"/>
              </a:solidFill>
              <a:latin typeface="+mn-ea"/>
              <a:cs typeface="+mn-ea"/>
              <a:sym typeface="+mn-lt"/>
            </a:endParaRP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TextBox 9">
            <a:extLst>
              <a:ext uri="{FF2B5EF4-FFF2-40B4-BE49-F238E27FC236}">
                <a16:creationId xmlns:a16="http://schemas.microsoft.com/office/drawing/2014/main" id="{051DA659-A263-4D06-9BA2-040F8F73BC4E}"/>
              </a:ext>
            </a:extLst>
          </p:cNvPr>
          <p:cNvSpPr txBox="1"/>
          <p:nvPr/>
        </p:nvSpPr>
        <p:spPr>
          <a:xfrm>
            <a:off x="314129" y="1005376"/>
            <a:ext cx="7283461"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zh-CN" altLang="en-US" b="1">
                <a:solidFill>
                  <a:schemeClr val="tx1">
                    <a:lumMod val="65000"/>
                    <a:lumOff val="35000"/>
                  </a:schemeClr>
                </a:solidFill>
              </a:rPr>
              <a:t>实验结果：</a:t>
            </a:r>
            <a:endParaRPr lang="en-US" altLang="zh-CN" b="1" dirty="0">
              <a:solidFill>
                <a:schemeClr val="tx1">
                  <a:lumMod val="65000"/>
                  <a:lumOff val="35000"/>
                </a:schemeClr>
              </a:solidFill>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图片 1"/>
          <p:cNvPicPr>
            <a:picLocks noChangeAspect="1"/>
          </p:cNvPicPr>
          <p:nvPr/>
        </p:nvPicPr>
        <p:blipFill>
          <a:blip r:embed="rId3"/>
          <a:stretch>
            <a:fillRect/>
          </a:stretch>
        </p:blipFill>
        <p:spPr>
          <a:xfrm>
            <a:off x="2014969" y="1234605"/>
            <a:ext cx="6548788" cy="5483815"/>
          </a:xfrm>
          <a:prstGeom prst="rect">
            <a:avLst/>
          </a:prstGeom>
        </p:spPr>
      </p:pic>
      <p:sp>
        <p:nvSpPr>
          <p:cNvPr id="3" name="右大括号 2"/>
          <p:cNvSpPr/>
          <p:nvPr/>
        </p:nvSpPr>
        <p:spPr>
          <a:xfrm>
            <a:off x="8706976" y="1463835"/>
            <a:ext cx="317634" cy="2164889"/>
          </a:xfrm>
          <a:prstGeom prst="rightBrace">
            <a:avLst>
              <a:gd name="adj1" fmla="val 8333"/>
              <a:gd name="adj2" fmla="val 50445"/>
            </a:avLst>
          </a:prstGeom>
          <a:ln w="1905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TextBox 9">
            <a:extLst>
              <a:ext uri="{FF2B5EF4-FFF2-40B4-BE49-F238E27FC236}">
                <a16:creationId xmlns:a16="http://schemas.microsoft.com/office/drawing/2014/main" id="{051DA659-A263-4D06-9BA2-040F8F73BC4E}"/>
              </a:ext>
            </a:extLst>
          </p:cNvPr>
          <p:cNvSpPr txBox="1"/>
          <p:nvPr/>
        </p:nvSpPr>
        <p:spPr>
          <a:xfrm>
            <a:off x="9167829" y="2317049"/>
            <a:ext cx="2766411" cy="458459"/>
          </a:xfrm>
          <a:prstGeom prst="rect">
            <a:avLst/>
          </a:prstGeom>
          <a:noFill/>
        </p:spPr>
        <p:txBody>
          <a:bodyPr wrap="square" rtlCol="0">
            <a:spAutoFit/>
          </a:bodyPr>
          <a:lstStyle/>
          <a:p>
            <a:pPr>
              <a:lnSpc>
                <a:spcPct val="150000"/>
              </a:lnSpc>
            </a:pPr>
            <a:r>
              <a:rPr lang="zh-CN" altLang="en-US" b="1">
                <a:solidFill>
                  <a:srgbClr val="FF0000"/>
                </a:solidFill>
              </a:rPr>
              <a:t>多分类问题：</a:t>
            </a:r>
            <a:r>
              <a:rPr lang="en-US" altLang="zh-CN" b="1">
                <a:solidFill>
                  <a:srgbClr val="FF0000"/>
                </a:solidFill>
              </a:rPr>
              <a:t>Micro-F1</a:t>
            </a:r>
            <a:endParaRPr lang="en-US" altLang="zh-CN" b="1" dirty="0">
              <a:solidFill>
                <a:srgbClr val="FF0000"/>
              </a:solidFill>
            </a:endParaRPr>
          </a:p>
        </p:txBody>
      </p:sp>
    </p:spTree>
    <p:extLst>
      <p:ext uri="{BB962C8B-B14F-4D97-AF65-F5344CB8AC3E}">
        <p14:creationId xmlns:p14="http://schemas.microsoft.com/office/powerpoint/2010/main" val="89830869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254980"/>
            <a:ext cx="10620181" cy="584775"/>
          </a:xfrm>
          <a:prstGeom prst="rect">
            <a:avLst/>
          </a:prstGeom>
          <a:noFill/>
        </p:spPr>
        <p:txBody>
          <a:bodyPr wrap="square" rtlCol="0">
            <a:spAutoFit/>
          </a:bodyPr>
          <a:lstStyle/>
          <a:p>
            <a:r>
              <a:rPr lang="en-US" altLang="zh-CN" sz="3200" b="1" dirty="0" err="1">
                <a:solidFill>
                  <a:srgbClr val="1B828D"/>
                </a:solidFill>
                <a:latin typeface="+mn-ea"/>
                <a:cs typeface="+mn-ea"/>
                <a:sym typeface="+mn-lt"/>
              </a:rPr>
              <a:t>PinSAGE</a:t>
            </a:r>
            <a:r>
              <a:rPr lang="en-US" altLang="zh-CN" sz="3200" b="1" dirty="0">
                <a:solidFill>
                  <a:srgbClr val="1B828D"/>
                </a:solidFill>
                <a:latin typeface="+mn-ea"/>
                <a:cs typeface="+mn-ea"/>
                <a:sym typeface="+mn-lt"/>
              </a:rPr>
              <a:t> </a:t>
            </a:r>
            <a:r>
              <a:rPr lang="en-US" altLang="zh-CN" sz="1600" b="1" dirty="0">
                <a:solidFill>
                  <a:srgbClr val="1B828D"/>
                </a:solidFill>
                <a:latin typeface="+mn-ea"/>
                <a:cs typeface="+mn-ea"/>
                <a:sym typeface="+mn-lt"/>
              </a:rPr>
              <a:t>(Graph Convolutional Neural Networks for Web-Scale Recommender Systems)</a:t>
            </a:r>
            <a:endParaRPr lang="zh-CN" altLang="en-US" sz="3200" b="1" dirty="0">
              <a:solidFill>
                <a:srgbClr val="1B828D"/>
              </a:solidFill>
              <a:latin typeface="+mn-ea"/>
              <a:cs typeface="+mn-ea"/>
              <a:sym typeface="+mn-lt"/>
            </a:endParaRP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TextBox 9">
            <a:extLst>
              <a:ext uri="{FF2B5EF4-FFF2-40B4-BE49-F238E27FC236}">
                <a16:creationId xmlns:a16="http://schemas.microsoft.com/office/drawing/2014/main" id="{051DA659-A263-4D06-9BA2-040F8F73BC4E}"/>
              </a:ext>
            </a:extLst>
          </p:cNvPr>
          <p:cNvSpPr txBox="1"/>
          <p:nvPr/>
        </p:nvSpPr>
        <p:spPr>
          <a:xfrm>
            <a:off x="314128" y="1005376"/>
            <a:ext cx="11739327"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zh-CN" altLang="en-US" b="1">
                <a:solidFill>
                  <a:schemeClr val="accent2">
                    <a:lumMod val="50000"/>
                  </a:schemeClr>
                </a:solidFill>
              </a:rPr>
              <a:t>背景介绍：</a:t>
            </a:r>
            <a:endParaRPr lang="en-US" altLang="zh-CN" b="1">
              <a:solidFill>
                <a:schemeClr val="accent2">
                  <a:lumMod val="50000"/>
                </a:schemeClr>
              </a:solidFill>
            </a:endParaRPr>
          </a:p>
          <a:p>
            <a:pPr marL="285750" indent="-285750">
              <a:lnSpc>
                <a:spcPct val="150000"/>
              </a:lnSpc>
              <a:buFont typeface="Wingdings" panose="05000000000000000000" pitchFamily="2" charset="2"/>
              <a:buChar char="§"/>
            </a:pPr>
            <a:r>
              <a:rPr lang="en-US" altLang="zh-CN" b="1">
                <a:solidFill>
                  <a:schemeClr val="tx1">
                    <a:lumMod val="65000"/>
                    <a:lumOff val="35000"/>
                  </a:schemeClr>
                </a:solidFill>
              </a:rPr>
              <a:t>Pintrest</a:t>
            </a:r>
            <a:r>
              <a:rPr lang="zh-CN" altLang="en-US" b="1">
                <a:solidFill>
                  <a:schemeClr val="tx1">
                    <a:lumMod val="65000"/>
                    <a:lumOff val="35000"/>
                  </a:schemeClr>
                </a:solidFill>
              </a:rPr>
              <a:t>：采用瀑布流的形式向用户展现图片，无需用户翻页，新的图片会自动加载</a:t>
            </a:r>
            <a:endParaRPr lang="en-US" altLang="zh-CN" b="1">
              <a:solidFill>
                <a:schemeClr val="tx1">
                  <a:lumMod val="65000"/>
                  <a:lumOff val="35000"/>
                </a:schemeClr>
              </a:solidFill>
            </a:endParaRPr>
          </a:p>
          <a:p>
            <a:pPr marL="285750" indent="-285750">
              <a:lnSpc>
                <a:spcPct val="150000"/>
              </a:lnSpc>
              <a:buFont typeface="Wingdings" panose="05000000000000000000" pitchFamily="2" charset="2"/>
              <a:buChar char="§"/>
            </a:pPr>
            <a:r>
              <a:rPr lang="zh-CN" altLang="en-US" b="1">
                <a:solidFill>
                  <a:schemeClr val="tx1">
                    <a:lumMod val="65000"/>
                    <a:lumOff val="35000"/>
                  </a:schemeClr>
                </a:solidFill>
              </a:rPr>
              <a:t>在</a:t>
            </a:r>
            <a:r>
              <a:rPr lang="en-US" altLang="zh-CN" b="1">
                <a:solidFill>
                  <a:schemeClr val="tx1">
                    <a:lumMod val="65000"/>
                    <a:lumOff val="35000"/>
                  </a:schemeClr>
                </a:solidFill>
              </a:rPr>
              <a:t>Pinterest</a:t>
            </a:r>
            <a:r>
              <a:rPr lang="zh-CN" altLang="en-US" b="1">
                <a:solidFill>
                  <a:schemeClr val="tx1">
                    <a:lumMod val="65000"/>
                    <a:lumOff val="35000"/>
                  </a:schemeClr>
                </a:solidFill>
              </a:rPr>
              <a:t>网站上，有大量的图片，被称为</a:t>
            </a:r>
            <a:r>
              <a:rPr lang="en-US" altLang="zh-CN" b="1">
                <a:solidFill>
                  <a:schemeClr val="tx1">
                    <a:lumMod val="65000"/>
                    <a:lumOff val="35000"/>
                  </a:schemeClr>
                </a:solidFill>
              </a:rPr>
              <a:t>pins</a:t>
            </a:r>
            <a:r>
              <a:rPr lang="zh-CN" altLang="en-US" b="1">
                <a:solidFill>
                  <a:schemeClr val="tx1">
                    <a:lumMod val="65000"/>
                    <a:lumOff val="35000"/>
                  </a:schemeClr>
                </a:solidFill>
              </a:rPr>
              <a:t>；而用户可以将喜欢的图片分类，即将</a:t>
            </a:r>
            <a:r>
              <a:rPr lang="en-US" altLang="zh-CN" b="1">
                <a:solidFill>
                  <a:schemeClr val="tx1">
                    <a:lumMod val="65000"/>
                    <a:lumOff val="35000"/>
                  </a:schemeClr>
                </a:solidFill>
              </a:rPr>
              <a:t>pins</a:t>
            </a:r>
            <a:r>
              <a:rPr lang="zh-CN" altLang="en-US" b="1">
                <a:solidFill>
                  <a:schemeClr val="tx1">
                    <a:lumMod val="65000"/>
                    <a:lumOff val="35000"/>
                  </a:schemeClr>
                </a:solidFill>
              </a:rPr>
              <a:t>钉在画板</a:t>
            </a:r>
            <a:r>
              <a:rPr lang="en-US" altLang="zh-CN" b="1">
                <a:solidFill>
                  <a:schemeClr val="tx1">
                    <a:lumMod val="65000"/>
                    <a:lumOff val="35000"/>
                  </a:schemeClr>
                </a:solidFill>
              </a:rPr>
              <a:t>boards</a:t>
            </a:r>
            <a:r>
              <a:rPr lang="zh-CN" altLang="en-US" b="1">
                <a:solidFill>
                  <a:schemeClr val="tx1">
                    <a:lumMod val="65000"/>
                    <a:lumOff val="35000"/>
                  </a:schemeClr>
                </a:solidFill>
              </a:rPr>
              <a:t>上</a:t>
            </a:r>
            <a:endParaRPr lang="en-US" altLang="zh-CN" b="1">
              <a:solidFill>
                <a:schemeClr val="tx1">
                  <a:lumMod val="65000"/>
                  <a:lumOff val="35000"/>
                </a:schemeClr>
              </a:solidFill>
            </a:endParaRPr>
          </a:p>
          <a:p>
            <a:pPr marL="285750" indent="-285750">
              <a:lnSpc>
                <a:spcPct val="150000"/>
              </a:lnSpc>
              <a:buFont typeface="Wingdings" panose="05000000000000000000" pitchFamily="2" charset="2"/>
              <a:buChar char="§"/>
            </a:pPr>
            <a:r>
              <a:rPr lang="zh-CN" altLang="en-US" b="1">
                <a:solidFill>
                  <a:schemeClr val="tx1">
                    <a:lumMod val="65000"/>
                    <a:lumOff val="35000"/>
                  </a:schemeClr>
                </a:solidFill>
              </a:rPr>
              <a:t>网站会根据用户的历史浏览轨迹为用户推荐可能感兴趣的图片</a:t>
            </a:r>
            <a:endParaRPr lang="en-US" altLang="zh-CN" b="1">
              <a:solidFill>
                <a:schemeClr val="tx1">
                  <a:lumMod val="65000"/>
                  <a:lumOff val="35000"/>
                </a:schemeClr>
              </a:solidFill>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矩形 1"/>
          <p:cNvSpPr/>
          <p:nvPr/>
        </p:nvSpPr>
        <p:spPr>
          <a:xfrm>
            <a:off x="314128" y="2852507"/>
            <a:ext cx="11668322" cy="923330"/>
          </a:xfrm>
          <a:prstGeom prst="rect">
            <a:avLst/>
          </a:prstGeom>
        </p:spPr>
        <p:txBody>
          <a:bodyPr wrap="square">
            <a:spAutoFit/>
          </a:bodyPr>
          <a:lstStyle/>
          <a:p>
            <a:pPr marL="285750" indent="-285750">
              <a:lnSpc>
                <a:spcPct val="150000"/>
              </a:lnSpc>
              <a:buFont typeface="Wingdings" panose="05000000000000000000" pitchFamily="2" charset="2"/>
              <a:buChar char="§"/>
            </a:pPr>
            <a:r>
              <a:rPr lang="en-US" altLang="zh-CN" b="1">
                <a:solidFill>
                  <a:schemeClr val="tx1">
                    <a:lumMod val="65000"/>
                    <a:lumOff val="35000"/>
                  </a:schemeClr>
                </a:solidFill>
              </a:rPr>
              <a:t>GCN</a:t>
            </a:r>
            <a:r>
              <a:rPr lang="zh-CN" altLang="en-US" b="1">
                <a:solidFill>
                  <a:schemeClr val="tx1">
                    <a:lumMod val="65000"/>
                    <a:lumOff val="35000"/>
                  </a:schemeClr>
                </a:solidFill>
              </a:rPr>
              <a:t>是将数据以一张图的形式进行输入，在论文中</a:t>
            </a:r>
            <a:r>
              <a:rPr lang="en-US" altLang="zh-CN" b="1">
                <a:solidFill>
                  <a:schemeClr val="tx1">
                    <a:lumMod val="65000"/>
                    <a:lumOff val="35000"/>
                  </a:schemeClr>
                </a:solidFill>
              </a:rPr>
              <a:t>pins</a:t>
            </a:r>
            <a:r>
              <a:rPr lang="zh-CN" altLang="en-US" b="1">
                <a:solidFill>
                  <a:schemeClr val="tx1">
                    <a:lumMod val="65000"/>
                    <a:lumOff val="35000"/>
                  </a:schemeClr>
                </a:solidFill>
              </a:rPr>
              <a:t>和</a:t>
            </a:r>
            <a:r>
              <a:rPr lang="en-US" altLang="zh-CN" b="1">
                <a:solidFill>
                  <a:schemeClr val="tx1">
                    <a:lumMod val="65000"/>
                    <a:lumOff val="35000"/>
                  </a:schemeClr>
                </a:solidFill>
              </a:rPr>
              <a:t>boards</a:t>
            </a:r>
            <a:r>
              <a:rPr lang="zh-CN" altLang="en-US" b="1">
                <a:solidFill>
                  <a:schemeClr val="tx1">
                    <a:lumMod val="65000"/>
                    <a:lumOff val="35000"/>
                  </a:schemeClr>
                </a:solidFill>
              </a:rPr>
              <a:t>构成了二分图，即</a:t>
            </a:r>
            <a:r>
              <a:rPr lang="en-US" altLang="zh-CN" b="1">
                <a:solidFill>
                  <a:schemeClr val="tx1">
                    <a:lumMod val="65000"/>
                    <a:lumOff val="35000"/>
                  </a:schemeClr>
                </a:solidFill>
              </a:rPr>
              <a:t>pins</a:t>
            </a:r>
            <a:r>
              <a:rPr lang="zh-CN" altLang="en-US" b="1">
                <a:solidFill>
                  <a:schemeClr val="tx1">
                    <a:lumMod val="65000"/>
                    <a:lumOff val="35000"/>
                  </a:schemeClr>
                </a:solidFill>
              </a:rPr>
              <a:t>仅与</a:t>
            </a:r>
            <a:r>
              <a:rPr lang="en-US" altLang="zh-CN" b="1">
                <a:solidFill>
                  <a:schemeClr val="tx1">
                    <a:lumMod val="65000"/>
                    <a:lumOff val="35000"/>
                  </a:schemeClr>
                </a:solidFill>
              </a:rPr>
              <a:t>boards</a:t>
            </a:r>
            <a:r>
              <a:rPr lang="zh-CN" altLang="en-US" b="1">
                <a:solidFill>
                  <a:schemeClr val="tx1">
                    <a:lumMod val="65000"/>
                    <a:lumOff val="35000"/>
                  </a:schemeClr>
                </a:solidFill>
              </a:rPr>
              <a:t>相连接，</a:t>
            </a:r>
            <a:r>
              <a:rPr lang="en-US" altLang="zh-CN" b="1">
                <a:solidFill>
                  <a:schemeClr val="tx1">
                    <a:lumMod val="65000"/>
                    <a:lumOff val="35000"/>
                  </a:schemeClr>
                </a:solidFill>
              </a:rPr>
              <a:t>pins</a:t>
            </a:r>
            <a:r>
              <a:rPr lang="zh-CN" altLang="en-US" b="1">
                <a:solidFill>
                  <a:schemeClr val="tx1">
                    <a:lumMod val="65000"/>
                    <a:lumOff val="35000"/>
                  </a:schemeClr>
                </a:solidFill>
              </a:rPr>
              <a:t>或</a:t>
            </a:r>
            <a:r>
              <a:rPr lang="en-US" altLang="zh-CN" b="1">
                <a:solidFill>
                  <a:schemeClr val="tx1">
                    <a:lumMod val="65000"/>
                    <a:lumOff val="35000"/>
                  </a:schemeClr>
                </a:solidFill>
              </a:rPr>
              <a:t>boards</a:t>
            </a:r>
            <a:r>
              <a:rPr lang="zh-CN" altLang="en-US" b="1">
                <a:solidFill>
                  <a:schemeClr val="tx1">
                    <a:lumMod val="65000"/>
                    <a:lumOff val="35000"/>
                  </a:schemeClr>
                </a:solidFill>
              </a:rPr>
              <a:t>内部无连接</a:t>
            </a:r>
            <a:endParaRPr lang="en-US" altLang="zh-CN" b="1" dirty="0">
              <a:solidFill>
                <a:schemeClr val="tx1">
                  <a:lumMod val="65000"/>
                  <a:lumOff val="35000"/>
                </a:schemeClr>
              </a:solidFill>
            </a:endParaRPr>
          </a:p>
        </p:txBody>
      </p:sp>
      <p:sp>
        <p:nvSpPr>
          <p:cNvPr id="3" name="AutoShape 2" descr="https://pic4.zhimg.com/80/v2-dbb6fc71477a0b69ca805218359eec0f_hd.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3692235" y="3511375"/>
            <a:ext cx="4149437" cy="3008342"/>
          </a:xfrm>
          <a:prstGeom prst="rect">
            <a:avLst/>
          </a:prstGeom>
        </p:spPr>
      </p:pic>
    </p:spTree>
    <p:extLst>
      <p:ext uri="{BB962C8B-B14F-4D97-AF65-F5344CB8AC3E}">
        <p14:creationId xmlns:p14="http://schemas.microsoft.com/office/powerpoint/2010/main" val="260911806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254980"/>
            <a:ext cx="10620181" cy="584775"/>
          </a:xfrm>
          <a:prstGeom prst="rect">
            <a:avLst/>
          </a:prstGeom>
          <a:noFill/>
        </p:spPr>
        <p:txBody>
          <a:bodyPr wrap="square" rtlCol="0">
            <a:spAutoFit/>
          </a:bodyPr>
          <a:lstStyle/>
          <a:p>
            <a:r>
              <a:rPr lang="en-US" altLang="zh-CN" sz="3200" b="1" dirty="0" err="1">
                <a:solidFill>
                  <a:srgbClr val="1B828D"/>
                </a:solidFill>
                <a:latin typeface="+mn-ea"/>
                <a:cs typeface="+mn-ea"/>
                <a:sym typeface="+mn-lt"/>
              </a:rPr>
              <a:t>PinSAGE</a:t>
            </a:r>
            <a:r>
              <a:rPr lang="en-US" altLang="zh-CN" sz="3200" b="1" dirty="0">
                <a:solidFill>
                  <a:srgbClr val="1B828D"/>
                </a:solidFill>
                <a:latin typeface="+mn-ea"/>
                <a:cs typeface="+mn-ea"/>
                <a:sym typeface="+mn-lt"/>
              </a:rPr>
              <a:t> </a:t>
            </a:r>
            <a:r>
              <a:rPr lang="en-US" altLang="zh-CN" sz="1600" b="1" dirty="0">
                <a:solidFill>
                  <a:srgbClr val="1B828D"/>
                </a:solidFill>
                <a:latin typeface="+mn-ea"/>
                <a:cs typeface="+mn-ea"/>
                <a:sym typeface="+mn-lt"/>
              </a:rPr>
              <a:t>(Graph Convolutional Neural Networks for Web-Scale Recommender Systems)</a:t>
            </a:r>
            <a:endParaRPr lang="zh-CN" altLang="en-US" sz="3200" b="1" dirty="0">
              <a:solidFill>
                <a:srgbClr val="1B828D"/>
              </a:solidFill>
              <a:latin typeface="+mn-ea"/>
              <a:cs typeface="+mn-ea"/>
              <a:sym typeface="+mn-lt"/>
            </a:endParaRP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TextBox 9">
            <a:extLst>
              <a:ext uri="{FF2B5EF4-FFF2-40B4-BE49-F238E27FC236}">
                <a16:creationId xmlns:a16="http://schemas.microsoft.com/office/drawing/2014/main" id="{051DA659-A263-4D06-9BA2-040F8F73BC4E}"/>
              </a:ext>
            </a:extLst>
          </p:cNvPr>
          <p:cNvSpPr txBox="1"/>
          <p:nvPr/>
        </p:nvSpPr>
        <p:spPr>
          <a:xfrm>
            <a:off x="307975" y="879395"/>
            <a:ext cx="11739327"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zh-CN" altLang="en-US" b="1" dirty="0">
                <a:solidFill>
                  <a:schemeClr val="accent2">
                    <a:lumMod val="50000"/>
                  </a:schemeClr>
                </a:solidFill>
              </a:rPr>
              <a:t>算法流程：</a:t>
            </a:r>
            <a:endParaRPr lang="en-US" altLang="zh-CN" b="1" dirty="0">
              <a:solidFill>
                <a:schemeClr val="accent2">
                  <a:lumMod val="50000"/>
                </a:schemeClr>
              </a:solidFill>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ic4.zhimg.com/80/v2-dbb6fc71477a0b69ca805218359eec0f_hd.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Picture 10">
            <a:extLst>
              <a:ext uri="{FF2B5EF4-FFF2-40B4-BE49-F238E27FC236}">
                <a16:creationId xmlns:a16="http://schemas.microsoft.com/office/drawing/2014/main" id="{D80233EA-9C05-4DFC-9C1E-CAEC878D4A00}"/>
              </a:ext>
            </a:extLst>
          </p:cNvPr>
          <p:cNvPicPr>
            <a:picLocks noChangeAspect="1"/>
          </p:cNvPicPr>
          <p:nvPr/>
        </p:nvPicPr>
        <p:blipFill>
          <a:blip r:embed="rId3"/>
          <a:stretch>
            <a:fillRect/>
          </a:stretch>
        </p:blipFill>
        <p:spPr>
          <a:xfrm>
            <a:off x="668693" y="1376964"/>
            <a:ext cx="4361679" cy="5312203"/>
          </a:xfrm>
          <a:prstGeom prst="rect">
            <a:avLst/>
          </a:prstGeom>
          <a:ln>
            <a:noFill/>
          </a:ln>
          <a:effectLst>
            <a:outerShdw blurRad="292100" dist="139700" dir="2700000" algn="tl" rotWithShape="0">
              <a:srgbClr val="333333">
                <a:alpha val="65000"/>
              </a:srgbClr>
            </a:outerShdw>
          </a:effectLst>
        </p:spPr>
      </p:pic>
      <p:grpSp>
        <p:nvGrpSpPr>
          <p:cNvPr id="6" name="组合 5"/>
          <p:cNvGrpSpPr/>
          <p:nvPr/>
        </p:nvGrpSpPr>
        <p:grpSpPr>
          <a:xfrm>
            <a:off x="6049493" y="1026472"/>
            <a:ext cx="4791075" cy="3476263"/>
            <a:chOff x="6141623" y="1104559"/>
            <a:chExt cx="4791075" cy="3476263"/>
          </a:xfrm>
        </p:grpSpPr>
        <p:pic>
          <p:nvPicPr>
            <p:cNvPr id="12" name="Picture 11">
              <a:extLst>
                <a:ext uri="{FF2B5EF4-FFF2-40B4-BE49-F238E27FC236}">
                  <a16:creationId xmlns:a16="http://schemas.microsoft.com/office/drawing/2014/main" id="{196CC049-C8EB-4EB0-8FA9-E012E6F45C4C}"/>
                </a:ext>
              </a:extLst>
            </p:cNvPr>
            <p:cNvPicPr>
              <a:picLocks noChangeAspect="1"/>
            </p:cNvPicPr>
            <p:nvPr/>
          </p:nvPicPr>
          <p:blipFill>
            <a:blip r:embed="rId4"/>
            <a:stretch>
              <a:fillRect/>
            </a:stretch>
          </p:blipFill>
          <p:spPr>
            <a:xfrm>
              <a:off x="6288440" y="1104559"/>
              <a:ext cx="4313183" cy="1919366"/>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AB14AE48-40D1-4BAB-821F-18C129B4569A}"/>
                </a:ext>
              </a:extLst>
            </p:cNvPr>
            <p:cNvPicPr>
              <a:picLocks noChangeAspect="1"/>
            </p:cNvPicPr>
            <p:nvPr/>
          </p:nvPicPr>
          <p:blipFill>
            <a:blip r:embed="rId5"/>
            <a:stretch>
              <a:fillRect/>
            </a:stretch>
          </p:blipFill>
          <p:spPr>
            <a:xfrm>
              <a:off x="6141623" y="3711155"/>
              <a:ext cx="4791075" cy="869667"/>
            </a:xfrm>
            <a:prstGeom prst="rect">
              <a:avLst/>
            </a:prstGeom>
            <a:ln>
              <a:noFill/>
            </a:ln>
            <a:effectLst>
              <a:outerShdw blurRad="292100" dist="139700" dir="2700000" algn="tl" rotWithShape="0">
                <a:srgbClr val="333333">
                  <a:alpha val="65000"/>
                </a:srgbClr>
              </a:outerShdw>
            </a:effectLst>
          </p:spPr>
        </p:pic>
        <p:sp>
          <p:nvSpPr>
            <p:cNvPr id="15" name="Rectangle 14">
              <a:extLst>
                <a:ext uri="{FF2B5EF4-FFF2-40B4-BE49-F238E27FC236}">
                  <a16:creationId xmlns:a16="http://schemas.microsoft.com/office/drawing/2014/main" id="{A7CE6172-462C-4CBD-AC01-6D401D31BC11}"/>
                </a:ext>
              </a:extLst>
            </p:cNvPr>
            <p:cNvSpPr/>
            <p:nvPr/>
          </p:nvSpPr>
          <p:spPr>
            <a:xfrm>
              <a:off x="6951905" y="2280106"/>
              <a:ext cx="141889"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4F4EA07C-4C26-4019-A95F-260F57A8D41B}"/>
                </a:ext>
              </a:extLst>
            </p:cNvPr>
            <p:cNvCxnSpPr/>
            <p:nvPr/>
          </p:nvCxnSpPr>
          <p:spPr>
            <a:xfrm>
              <a:off x="7038615" y="2532354"/>
              <a:ext cx="0" cy="1087821"/>
            </a:xfrm>
            <a:prstGeom prst="straightConnector1">
              <a:avLst/>
            </a:prstGeom>
            <a:ln w="127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 name="矩形 1"/>
            <p:cNvSpPr/>
            <p:nvPr/>
          </p:nvSpPr>
          <p:spPr>
            <a:xfrm>
              <a:off x="7407528" y="4138611"/>
              <a:ext cx="1992429" cy="2213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p:cNvPicPr>
            <a:picLocks noChangeAspect="1"/>
          </p:cNvPicPr>
          <p:nvPr/>
        </p:nvPicPr>
        <p:blipFill>
          <a:blip r:embed="rId6"/>
          <a:stretch>
            <a:fillRect/>
          </a:stretch>
        </p:blipFill>
        <p:spPr>
          <a:xfrm>
            <a:off x="5810893" y="4787448"/>
            <a:ext cx="5268276" cy="19017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1896427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254980"/>
            <a:ext cx="10620181" cy="584775"/>
          </a:xfrm>
          <a:prstGeom prst="rect">
            <a:avLst/>
          </a:prstGeom>
          <a:noFill/>
        </p:spPr>
        <p:txBody>
          <a:bodyPr wrap="square" rtlCol="0">
            <a:spAutoFit/>
          </a:bodyPr>
          <a:lstStyle/>
          <a:p>
            <a:r>
              <a:rPr lang="en-US" altLang="zh-CN" sz="3200" b="1" dirty="0" err="1">
                <a:solidFill>
                  <a:srgbClr val="1B828D"/>
                </a:solidFill>
                <a:latin typeface="+mn-ea"/>
                <a:cs typeface="+mn-ea"/>
                <a:sym typeface="+mn-lt"/>
              </a:rPr>
              <a:t>PinSAGE</a:t>
            </a:r>
            <a:r>
              <a:rPr lang="en-US" altLang="zh-CN" sz="3200" b="1" dirty="0">
                <a:solidFill>
                  <a:srgbClr val="1B828D"/>
                </a:solidFill>
                <a:latin typeface="+mn-ea"/>
                <a:cs typeface="+mn-ea"/>
                <a:sym typeface="+mn-lt"/>
              </a:rPr>
              <a:t> </a:t>
            </a:r>
            <a:r>
              <a:rPr lang="en-US" altLang="zh-CN" sz="1600" b="1" dirty="0">
                <a:solidFill>
                  <a:srgbClr val="1B828D"/>
                </a:solidFill>
                <a:latin typeface="+mn-ea"/>
                <a:cs typeface="+mn-ea"/>
                <a:sym typeface="+mn-lt"/>
              </a:rPr>
              <a:t>(Graph Convolutional Neural Networks for Web-Scale Recommender Systems)</a:t>
            </a:r>
            <a:endParaRPr lang="zh-CN" altLang="en-US" sz="3200" b="1" dirty="0">
              <a:solidFill>
                <a:srgbClr val="1B828D"/>
              </a:solidFill>
              <a:latin typeface="+mn-ea"/>
              <a:cs typeface="+mn-ea"/>
              <a:sym typeface="+mn-lt"/>
            </a:endParaRP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TextBox 9">
            <a:extLst>
              <a:ext uri="{FF2B5EF4-FFF2-40B4-BE49-F238E27FC236}">
                <a16:creationId xmlns:a16="http://schemas.microsoft.com/office/drawing/2014/main" id="{051DA659-A263-4D06-9BA2-040F8F73BC4E}"/>
              </a:ext>
            </a:extLst>
          </p:cNvPr>
          <p:cNvSpPr txBox="1"/>
          <p:nvPr/>
        </p:nvSpPr>
        <p:spPr>
          <a:xfrm>
            <a:off x="418324" y="1606887"/>
            <a:ext cx="11319586" cy="133882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zh-CN" altLang="en-US" b="1">
                <a:solidFill>
                  <a:schemeClr val="accent2">
                    <a:lumMod val="50000"/>
                  </a:schemeClr>
                </a:solidFill>
              </a:rPr>
              <a:t>邻居节点的采样方式：</a:t>
            </a:r>
            <a:r>
              <a:rPr lang="zh-CN" altLang="en-US" b="1">
                <a:solidFill>
                  <a:schemeClr val="tx1">
                    <a:lumMod val="65000"/>
                    <a:lumOff val="35000"/>
                  </a:schemeClr>
                </a:solidFill>
              </a:rPr>
              <a:t>以目标节点为起点，进行</a:t>
            </a:r>
            <a:r>
              <a:rPr lang="en-US" altLang="zh-CN" b="1">
                <a:solidFill>
                  <a:schemeClr val="tx1">
                    <a:lumMod val="65000"/>
                    <a:lumOff val="35000"/>
                  </a:schemeClr>
                </a:solidFill>
              </a:rPr>
              <a:t>random walk</a:t>
            </a:r>
            <a:r>
              <a:rPr lang="zh-CN" altLang="en-US" b="1">
                <a:solidFill>
                  <a:schemeClr val="tx1">
                    <a:lumMod val="65000"/>
                    <a:lumOff val="35000"/>
                  </a:schemeClr>
                </a:solidFill>
              </a:rPr>
              <a:t> 并计算 </a:t>
            </a:r>
            <a:r>
              <a:rPr lang="en-US" altLang="zh-CN" b="1">
                <a:solidFill>
                  <a:srgbClr val="FF0000"/>
                </a:solidFill>
              </a:rPr>
              <a:t>L1-normalized visit count of nodes visited by random walk</a:t>
            </a:r>
            <a:r>
              <a:rPr lang="zh-CN" altLang="en-US" b="1">
                <a:solidFill>
                  <a:schemeClr val="tx1">
                    <a:lumMod val="65000"/>
                    <a:lumOff val="35000"/>
                  </a:schemeClr>
                </a:solidFill>
              </a:rPr>
              <a:t>，最终选取</a:t>
            </a:r>
            <a:r>
              <a:rPr lang="en-US" altLang="zh-CN" b="1">
                <a:solidFill>
                  <a:schemeClr val="tx1">
                    <a:lumMod val="65000"/>
                    <a:lumOff val="35000"/>
                  </a:schemeClr>
                </a:solidFill>
              </a:rPr>
              <a:t>TOP-T</a:t>
            </a:r>
            <a:r>
              <a:rPr lang="zh-CN" altLang="en-US" b="1">
                <a:solidFill>
                  <a:schemeClr val="tx1">
                    <a:lumMod val="65000"/>
                    <a:lumOff val="35000"/>
                  </a:schemeClr>
                </a:solidFill>
              </a:rPr>
              <a:t>的邻居。这样做的好处有两个：一是邻居节点的数据是 </a:t>
            </a:r>
            <a:r>
              <a:rPr lang="en-US" altLang="zh-CN" b="1">
                <a:solidFill>
                  <a:schemeClr val="tx1">
                    <a:lumMod val="65000"/>
                    <a:lumOff val="35000"/>
                  </a:schemeClr>
                </a:solidFill>
              </a:rPr>
              <a:t>fixed-size</a:t>
            </a:r>
            <a:r>
              <a:rPr lang="zh-CN" altLang="en-US" b="1">
                <a:solidFill>
                  <a:schemeClr val="tx1">
                    <a:lumMod val="65000"/>
                    <a:lumOff val="35000"/>
                  </a:schemeClr>
                </a:solidFill>
              </a:rPr>
              <a:t>（固定值），计算过程内存可控；二是 </a:t>
            </a:r>
            <a:r>
              <a:rPr lang="en-US" altLang="zh-CN" b="1">
                <a:solidFill>
                  <a:schemeClr val="tx1">
                    <a:lumMod val="65000"/>
                    <a:lumOff val="35000"/>
                  </a:schemeClr>
                </a:solidFill>
              </a:rPr>
              <a:t>aggregrated </a:t>
            </a:r>
            <a:r>
              <a:rPr lang="zh-CN" altLang="en-US" b="1">
                <a:solidFill>
                  <a:schemeClr val="tx1">
                    <a:lumMod val="65000"/>
                    <a:lumOff val="35000"/>
                  </a:schemeClr>
                </a:solidFill>
              </a:rPr>
              <a:t>信息的过程是根据邻居节点的重要性进行的。</a:t>
            </a:r>
            <a:endParaRPr lang="en-US" altLang="zh-CN" b="1" dirty="0">
              <a:solidFill>
                <a:schemeClr val="tx1">
                  <a:lumMod val="65000"/>
                  <a:lumOff val="35000"/>
                </a:schemeClr>
              </a:solidFill>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ic4.zhimg.com/80/v2-dbb6fc71477a0b69ca805218359eec0f_hd.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Picture 10">
            <a:extLst>
              <a:ext uri="{FF2B5EF4-FFF2-40B4-BE49-F238E27FC236}">
                <a16:creationId xmlns:a16="http://schemas.microsoft.com/office/drawing/2014/main" id="{57C575B6-C84A-4A16-B6F2-FD25333338AB}"/>
              </a:ext>
            </a:extLst>
          </p:cNvPr>
          <p:cNvPicPr>
            <a:picLocks noChangeAspect="1"/>
          </p:cNvPicPr>
          <p:nvPr/>
        </p:nvPicPr>
        <p:blipFill rotWithShape="1">
          <a:blip r:embed="rId3"/>
          <a:srcRect t="10199" b="55281"/>
          <a:stretch/>
        </p:blipFill>
        <p:spPr>
          <a:xfrm>
            <a:off x="2676317" y="5217363"/>
            <a:ext cx="6334125" cy="434018"/>
          </a:xfrm>
          <a:prstGeom prst="rect">
            <a:avLst/>
          </a:prstGeom>
        </p:spPr>
      </p:pic>
      <p:sp>
        <p:nvSpPr>
          <p:cNvPr id="12" name="TextBox 9">
            <a:extLst>
              <a:ext uri="{FF2B5EF4-FFF2-40B4-BE49-F238E27FC236}">
                <a16:creationId xmlns:a16="http://schemas.microsoft.com/office/drawing/2014/main" id="{051DA659-A263-4D06-9BA2-040F8F73BC4E}"/>
              </a:ext>
            </a:extLst>
          </p:cNvPr>
          <p:cNvSpPr txBox="1"/>
          <p:nvPr/>
        </p:nvSpPr>
        <p:spPr>
          <a:xfrm>
            <a:off x="271457" y="1026472"/>
            <a:ext cx="7283461" cy="580415"/>
          </a:xfrm>
          <a:prstGeom prst="rect">
            <a:avLst/>
          </a:prstGeom>
          <a:noFill/>
        </p:spPr>
        <p:txBody>
          <a:bodyPr wrap="square" rtlCol="0">
            <a:spAutoFit/>
          </a:bodyPr>
          <a:lstStyle/>
          <a:p>
            <a:pPr>
              <a:lnSpc>
                <a:spcPct val="150000"/>
              </a:lnSpc>
            </a:pPr>
            <a:r>
              <a:rPr lang="zh-CN" altLang="en-US" sz="2400" b="1">
                <a:solidFill>
                  <a:schemeClr val="tx1">
                    <a:lumMod val="65000"/>
                    <a:lumOff val="35000"/>
                  </a:schemeClr>
                </a:solidFill>
              </a:rPr>
              <a:t>主要改进：</a:t>
            </a:r>
            <a:endParaRPr lang="en-US" altLang="zh-CN" sz="2400" b="1" dirty="0">
              <a:solidFill>
                <a:schemeClr val="tx1">
                  <a:lumMod val="65000"/>
                  <a:lumOff val="35000"/>
                </a:schemeClr>
              </a:solidFill>
            </a:endParaRPr>
          </a:p>
        </p:txBody>
      </p:sp>
      <p:cxnSp>
        <p:nvCxnSpPr>
          <p:cNvPr id="6" name="直接连接符 5"/>
          <p:cNvCxnSpPr/>
          <p:nvPr/>
        </p:nvCxnSpPr>
        <p:spPr>
          <a:xfrm>
            <a:off x="7805060" y="2050181"/>
            <a:ext cx="2781701" cy="0"/>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16" name="直接箭头连接符 15"/>
          <p:cNvCxnSpPr/>
          <p:nvPr/>
        </p:nvCxnSpPr>
        <p:spPr>
          <a:xfrm>
            <a:off x="8796462" y="2050181"/>
            <a:ext cx="0" cy="97215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723301" y="3074498"/>
            <a:ext cx="10432018" cy="646331"/>
          </a:xfrm>
          <a:prstGeom prst="rect">
            <a:avLst/>
          </a:prstGeom>
        </p:spPr>
        <p:txBody>
          <a:bodyPr wrap="square">
            <a:spAutoFit/>
          </a:bodyPr>
          <a:lstStyle/>
          <a:p>
            <a:r>
              <a:rPr lang="en-US" altLang="zh-CN" b="1">
                <a:solidFill>
                  <a:srgbClr val="FF0000"/>
                </a:solidFill>
              </a:rPr>
              <a:t>In the limit of simulations, the normalized counts approximate the personalized PageRank scores about u.</a:t>
            </a:r>
            <a:endParaRPr lang="zh-CN" altLang="en-US" b="1">
              <a:solidFill>
                <a:srgbClr val="FF0000"/>
              </a:solidFill>
            </a:endParaRPr>
          </a:p>
        </p:txBody>
      </p:sp>
      <p:sp>
        <p:nvSpPr>
          <p:cNvPr id="21" name="TextBox 9">
            <a:extLst>
              <a:ext uri="{FF2B5EF4-FFF2-40B4-BE49-F238E27FC236}">
                <a16:creationId xmlns:a16="http://schemas.microsoft.com/office/drawing/2014/main" id="{051DA659-A263-4D06-9BA2-040F8F73BC4E}"/>
              </a:ext>
            </a:extLst>
          </p:cNvPr>
          <p:cNvSpPr txBox="1"/>
          <p:nvPr/>
        </p:nvSpPr>
        <p:spPr>
          <a:xfrm>
            <a:off x="418324" y="5180457"/>
            <a:ext cx="2978365" cy="507831"/>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zh-CN" altLang="en-US" b="1">
                <a:solidFill>
                  <a:schemeClr val="accent2">
                    <a:lumMod val="50000"/>
                  </a:schemeClr>
                </a:solidFill>
              </a:rPr>
              <a:t>损失函数：</a:t>
            </a:r>
            <a:r>
              <a:rPr lang="en-US" altLang="zh-CN" b="1">
                <a:solidFill>
                  <a:schemeClr val="accent2">
                    <a:lumMod val="50000"/>
                  </a:schemeClr>
                </a:solidFill>
              </a:rPr>
              <a:t>Hinge-loss</a:t>
            </a:r>
            <a:endParaRPr lang="en-US" altLang="zh-CN" b="1" dirty="0">
              <a:solidFill>
                <a:schemeClr val="tx1">
                  <a:lumMod val="65000"/>
                  <a:lumOff val="35000"/>
                </a:schemeClr>
              </a:solidFill>
            </a:endParaRPr>
          </a:p>
        </p:txBody>
      </p:sp>
      <p:sp>
        <p:nvSpPr>
          <p:cNvPr id="22" name="矩形 21"/>
          <p:cNvSpPr/>
          <p:nvPr/>
        </p:nvSpPr>
        <p:spPr>
          <a:xfrm>
            <a:off x="1354333" y="4095090"/>
            <a:ext cx="10837667" cy="646331"/>
          </a:xfrm>
          <a:prstGeom prst="rect">
            <a:avLst/>
          </a:prstGeom>
        </p:spPr>
        <p:txBody>
          <a:bodyPr wrap="square">
            <a:spAutoFit/>
          </a:bodyPr>
          <a:lstStyle/>
          <a:p>
            <a:r>
              <a:rPr lang="en-US" altLang="zh-CN" b="1">
                <a:solidFill>
                  <a:schemeClr val="accent5">
                    <a:lumMod val="75000"/>
                  </a:schemeClr>
                </a:solidFill>
              </a:rPr>
              <a:t>Importance pooling: we implement      in Algorithm 1 as a weighted-mean, with weights defined according to the L1 morlalized visit counts.</a:t>
            </a:r>
            <a:endParaRPr lang="zh-CN" altLang="en-US">
              <a:solidFill>
                <a:schemeClr val="accent5">
                  <a:lumMod val="75000"/>
                </a:schemeClr>
              </a:solidFill>
            </a:endParaRPr>
          </a:p>
        </p:txBody>
      </p:sp>
      <p:cxnSp>
        <p:nvCxnSpPr>
          <p:cNvPr id="24" name="直接连接符 23"/>
          <p:cNvCxnSpPr/>
          <p:nvPr/>
        </p:nvCxnSpPr>
        <p:spPr>
          <a:xfrm>
            <a:off x="5208958" y="2931375"/>
            <a:ext cx="1268844"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5659654" y="3022333"/>
            <a:ext cx="0" cy="10609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8" name="Picture 11">
            <a:extLst>
              <a:ext uri="{FF2B5EF4-FFF2-40B4-BE49-F238E27FC236}">
                <a16:creationId xmlns:a16="http://schemas.microsoft.com/office/drawing/2014/main" id="{196CC049-C8EB-4EB0-8FA9-E012E6F45C4C}"/>
              </a:ext>
            </a:extLst>
          </p:cNvPr>
          <p:cNvPicPr>
            <a:picLocks noChangeAspect="1"/>
          </p:cNvPicPr>
          <p:nvPr/>
        </p:nvPicPr>
        <p:blipFill rotWithShape="1">
          <a:blip r:embed="rId4"/>
          <a:srcRect l="15642" t="62143" r="81233" b="28329"/>
          <a:stretch/>
        </p:blipFill>
        <p:spPr>
          <a:xfrm>
            <a:off x="5310102" y="4120810"/>
            <a:ext cx="219170" cy="297445"/>
          </a:xfrm>
          <a:prstGeom prst="rect">
            <a:avLst/>
          </a:prstGeom>
        </p:spPr>
      </p:pic>
    </p:spTree>
    <p:extLst>
      <p:ext uri="{BB962C8B-B14F-4D97-AF65-F5344CB8AC3E}">
        <p14:creationId xmlns:p14="http://schemas.microsoft.com/office/powerpoint/2010/main" val="90714338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254980"/>
            <a:ext cx="10620181" cy="584775"/>
          </a:xfrm>
          <a:prstGeom prst="rect">
            <a:avLst/>
          </a:prstGeom>
          <a:noFill/>
        </p:spPr>
        <p:txBody>
          <a:bodyPr wrap="square" rtlCol="0">
            <a:spAutoFit/>
          </a:bodyPr>
          <a:lstStyle/>
          <a:p>
            <a:r>
              <a:rPr lang="en-US" altLang="zh-CN" sz="3200" b="1" dirty="0" err="1">
                <a:solidFill>
                  <a:srgbClr val="1B828D"/>
                </a:solidFill>
                <a:latin typeface="+mn-ea"/>
                <a:cs typeface="+mn-ea"/>
                <a:sym typeface="+mn-lt"/>
              </a:rPr>
              <a:t>PinSAGE</a:t>
            </a:r>
            <a:r>
              <a:rPr lang="en-US" altLang="zh-CN" sz="3200" b="1" dirty="0">
                <a:solidFill>
                  <a:srgbClr val="1B828D"/>
                </a:solidFill>
                <a:latin typeface="+mn-ea"/>
                <a:cs typeface="+mn-ea"/>
                <a:sym typeface="+mn-lt"/>
              </a:rPr>
              <a:t> </a:t>
            </a:r>
            <a:r>
              <a:rPr lang="en-US" altLang="zh-CN" sz="1600" b="1" dirty="0">
                <a:solidFill>
                  <a:srgbClr val="1B828D"/>
                </a:solidFill>
                <a:latin typeface="+mn-ea"/>
                <a:cs typeface="+mn-ea"/>
                <a:sym typeface="+mn-lt"/>
              </a:rPr>
              <a:t>(Graph Convolutional Neural Networks for Web-Scale Recommender Systems)</a:t>
            </a:r>
            <a:endParaRPr lang="zh-CN" altLang="en-US" sz="3200" b="1" dirty="0">
              <a:solidFill>
                <a:srgbClr val="1B828D"/>
              </a:solidFill>
              <a:latin typeface="+mn-ea"/>
              <a:cs typeface="+mn-ea"/>
              <a:sym typeface="+mn-lt"/>
            </a:endParaRP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ic4.zhimg.com/80/v2-dbb6fc71477a0b69ca805218359eec0f_hd.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TextBox 9">
            <a:extLst>
              <a:ext uri="{FF2B5EF4-FFF2-40B4-BE49-F238E27FC236}">
                <a16:creationId xmlns:a16="http://schemas.microsoft.com/office/drawing/2014/main" id="{051DA659-A263-4D06-9BA2-040F8F73BC4E}"/>
              </a:ext>
            </a:extLst>
          </p:cNvPr>
          <p:cNvSpPr txBox="1"/>
          <p:nvPr/>
        </p:nvSpPr>
        <p:spPr>
          <a:xfrm>
            <a:off x="271457" y="930818"/>
            <a:ext cx="7283461" cy="580415"/>
          </a:xfrm>
          <a:prstGeom prst="rect">
            <a:avLst/>
          </a:prstGeom>
          <a:noFill/>
        </p:spPr>
        <p:txBody>
          <a:bodyPr wrap="square" rtlCol="0">
            <a:spAutoFit/>
          </a:bodyPr>
          <a:lstStyle/>
          <a:p>
            <a:pPr>
              <a:lnSpc>
                <a:spcPct val="150000"/>
              </a:lnSpc>
            </a:pPr>
            <a:r>
              <a:rPr lang="zh-CN" altLang="en-US" sz="2400" b="1">
                <a:solidFill>
                  <a:schemeClr val="tx1">
                    <a:lumMod val="65000"/>
                    <a:lumOff val="35000"/>
                  </a:schemeClr>
                </a:solidFill>
              </a:rPr>
              <a:t>主要改进：</a:t>
            </a:r>
            <a:endParaRPr lang="en-US" altLang="zh-CN" sz="2400" b="1" dirty="0">
              <a:solidFill>
                <a:schemeClr val="tx1">
                  <a:lumMod val="65000"/>
                  <a:lumOff val="35000"/>
                </a:schemeClr>
              </a:solidFill>
            </a:endParaRPr>
          </a:p>
        </p:txBody>
      </p:sp>
      <p:sp>
        <p:nvSpPr>
          <p:cNvPr id="21" name="TextBox 9">
            <a:extLst>
              <a:ext uri="{FF2B5EF4-FFF2-40B4-BE49-F238E27FC236}">
                <a16:creationId xmlns:a16="http://schemas.microsoft.com/office/drawing/2014/main" id="{051DA659-A263-4D06-9BA2-040F8F73BC4E}"/>
              </a:ext>
            </a:extLst>
          </p:cNvPr>
          <p:cNvSpPr txBox="1"/>
          <p:nvPr/>
        </p:nvSpPr>
        <p:spPr>
          <a:xfrm>
            <a:off x="460375" y="1533497"/>
            <a:ext cx="11203055" cy="507831"/>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zh-CN" altLang="en-US" b="1">
                <a:solidFill>
                  <a:schemeClr val="accent2">
                    <a:lumMod val="50000"/>
                  </a:schemeClr>
                </a:solidFill>
              </a:rPr>
              <a:t>负样本的选择方式：</a:t>
            </a:r>
            <a:r>
              <a:rPr lang="zh-CN" altLang="en-US" b="1">
                <a:solidFill>
                  <a:schemeClr val="tx1">
                    <a:lumMod val="65000"/>
                    <a:lumOff val="35000"/>
                  </a:schemeClr>
                </a:solidFill>
              </a:rPr>
              <a:t>随机选择负样本不具有典型性，使任务变得简单</a:t>
            </a:r>
            <a:r>
              <a:rPr lang="en-US" altLang="zh-CN" b="1">
                <a:solidFill>
                  <a:schemeClr val="tx1">
                    <a:lumMod val="65000"/>
                    <a:lumOff val="35000"/>
                  </a:schemeClr>
                </a:solidFill>
              </a:rPr>
              <a:t> – hard negative sample</a:t>
            </a:r>
            <a:endParaRPr lang="en-US" altLang="zh-CN" b="1" dirty="0">
              <a:solidFill>
                <a:schemeClr val="tx1">
                  <a:lumMod val="65000"/>
                  <a:lumOff val="35000"/>
                </a:schemeClr>
              </a:solidFill>
            </a:endParaRPr>
          </a:p>
        </p:txBody>
      </p:sp>
      <p:sp>
        <p:nvSpPr>
          <p:cNvPr id="22" name="TextBox 9">
            <a:extLst>
              <a:ext uri="{FF2B5EF4-FFF2-40B4-BE49-F238E27FC236}">
                <a16:creationId xmlns:a16="http://schemas.microsoft.com/office/drawing/2014/main" id="{051DA659-A263-4D06-9BA2-040F8F73BC4E}"/>
              </a:ext>
            </a:extLst>
          </p:cNvPr>
          <p:cNvSpPr txBox="1"/>
          <p:nvPr/>
        </p:nvSpPr>
        <p:spPr>
          <a:xfrm>
            <a:off x="783936" y="1992519"/>
            <a:ext cx="11529298" cy="1754326"/>
          </a:xfrm>
          <a:prstGeom prst="rect">
            <a:avLst/>
          </a:prstGeom>
          <a:noFill/>
        </p:spPr>
        <p:txBody>
          <a:bodyPr wrap="square" rtlCol="0">
            <a:spAutoFit/>
          </a:bodyPr>
          <a:lstStyle/>
          <a:p>
            <a:pPr>
              <a:lnSpc>
                <a:spcPct val="150000"/>
              </a:lnSpc>
            </a:pPr>
            <a:r>
              <a:rPr lang="en-US" altLang="zh-CN" b="1">
                <a:solidFill>
                  <a:schemeClr val="tx1">
                    <a:lumMod val="65000"/>
                    <a:lumOff val="35000"/>
                  </a:schemeClr>
                </a:solidFill>
              </a:rPr>
              <a:t>Hard negative sample:</a:t>
            </a:r>
          </a:p>
          <a:p>
            <a:pPr marL="285750" indent="-285750">
              <a:lnSpc>
                <a:spcPct val="150000"/>
              </a:lnSpc>
              <a:buFont typeface="Wingdings" panose="05000000000000000000" pitchFamily="2" charset="2"/>
              <a:buChar char="l"/>
            </a:pPr>
            <a:r>
              <a:rPr lang="en-US" altLang="zh-CN" b="1">
                <a:solidFill>
                  <a:schemeClr val="tx1">
                    <a:lumMod val="65000"/>
                    <a:lumOff val="35000"/>
                  </a:schemeClr>
                </a:solidFill>
              </a:rPr>
              <a:t>Items that are somewhat related to the item q, but not as related as the positive item i. </a:t>
            </a:r>
          </a:p>
          <a:p>
            <a:pPr marL="285750" indent="-285750">
              <a:lnSpc>
                <a:spcPct val="150000"/>
              </a:lnSpc>
              <a:buFont typeface="Wingdings" panose="05000000000000000000" pitchFamily="2" charset="2"/>
              <a:buChar char="l"/>
            </a:pPr>
            <a:r>
              <a:rPr lang="en-US" altLang="zh-CN" b="1">
                <a:solidFill>
                  <a:schemeClr val="tx1">
                    <a:lumMod val="65000"/>
                    <a:lumOff val="35000"/>
                  </a:schemeClr>
                </a:solidFill>
              </a:rPr>
              <a:t>Generated by ranking items in a graph according to their personalized pagerank scores about item q. </a:t>
            </a:r>
          </a:p>
          <a:p>
            <a:pPr marL="285750" indent="-285750">
              <a:lnSpc>
                <a:spcPct val="150000"/>
              </a:lnSpc>
              <a:buFont typeface="Wingdings" panose="05000000000000000000" pitchFamily="2" charset="2"/>
              <a:buChar char="l"/>
            </a:pPr>
            <a:r>
              <a:rPr lang="en-US" altLang="zh-CN" b="1">
                <a:solidFill>
                  <a:schemeClr val="tx1">
                    <a:lumMod val="65000"/>
                    <a:lumOff val="35000"/>
                  </a:schemeClr>
                </a:solidFill>
              </a:rPr>
              <a:t>Items ranked at 2000-5000 are randomly sampled as hard negative items.</a:t>
            </a:r>
            <a:endParaRPr lang="en-US" altLang="zh-CN" b="1" dirty="0">
              <a:solidFill>
                <a:schemeClr val="tx1">
                  <a:lumMod val="65000"/>
                  <a:lumOff val="35000"/>
                </a:schemeClr>
              </a:solidFill>
            </a:endParaRPr>
          </a:p>
        </p:txBody>
      </p:sp>
      <p:pic>
        <p:nvPicPr>
          <p:cNvPr id="2" name="图片 1"/>
          <p:cNvPicPr>
            <a:picLocks noChangeAspect="1"/>
          </p:cNvPicPr>
          <p:nvPr/>
        </p:nvPicPr>
        <p:blipFill rotWithShape="1">
          <a:blip r:embed="rId3"/>
          <a:srcRect b="41149"/>
          <a:stretch/>
        </p:blipFill>
        <p:spPr>
          <a:xfrm>
            <a:off x="1362269" y="3843097"/>
            <a:ext cx="8239125" cy="26402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588808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254980"/>
            <a:ext cx="10620181" cy="584775"/>
          </a:xfrm>
          <a:prstGeom prst="rect">
            <a:avLst/>
          </a:prstGeom>
          <a:noFill/>
        </p:spPr>
        <p:txBody>
          <a:bodyPr wrap="square" rtlCol="0">
            <a:spAutoFit/>
          </a:bodyPr>
          <a:lstStyle/>
          <a:p>
            <a:r>
              <a:rPr lang="en-US" altLang="zh-CN" sz="3200" b="1" dirty="0" err="1">
                <a:solidFill>
                  <a:srgbClr val="1B828D"/>
                </a:solidFill>
                <a:latin typeface="+mn-ea"/>
                <a:cs typeface="+mn-ea"/>
                <a:sym typeface="+mn-lt"/>
              </a:rPr>
              <a:t>PinSAGE</a:t>
            </a:r>
            <a:r>
              <a:rPr lang="en-US" altLang="zh-CN" sz="3200" b="1" dirty="0">
                <a:solidFill>
                  <a:srgbClr val="1B828D"/>
                </a:solidFill>
                <a:latin typeface="+mn-ea"/>
                <a:cs typeface="+mn-ea"/>
                <a:sym typeface="+mn-lt"/>
              </a:rPr>
              <a:t> </a:t>
            </a:r>
            <a:r>
              <a:rPr lang="en-US" altLang="zh-CN" sz="1600" b="1" dirty="0">
                <a:solidFill>
                  <a:srgbClr val="1B828D"/>
                </a:solidFill>
                <a:latin typeface="+mn-ea"/>
                <a:cs typeface="+mn-ea"/>
                <a:sym typeface="+mn-lt"/>
              </a:rPr>
              <a:t>(Graph Convolutional Neural Networks for Web-Scale Recommender Systems)</a:t>
            </a:r>
            <a:endParaRPr lang="zh-CN" altLang="en-US" sz="3200" b="1" dirty="0">
              <a:solidFill>
                <a:srgbClr val="1B828D"/>
              </a:solidFill>
              <a:latin typeface="+mn-ea"/>
              <a:cs typeface="+mn-ea"/>
              <a:sym typeface="+mn-lt"/>
            </a:endParaRP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ic4.zhimg.com/80/v2-dbb6fc71477a0b69ca805218359eec0f_hd.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TextBox 9">
            <a:extLst>
              <a:ext uri="{FF2B5EF4-FFF2-40B4-BE49-F238E27FC236}">
                <a16:creationId xmlns:a16="http://schemas.microsoft.com/office/drawing/2014/main" id="{051DA659-A263-4D06-9BA2-040F8F73BC4E}"/>
              </a:ext>
            </a:extLst>
          </p:cNvPr>
          <p:cNvSpPr txBox="1"/>
          <p:nvPr/>
        </p:nvSpPr>
        <p:spPr>
          <a:xfrm>
            <a:off x="271457" y="930818"/>
            <a:ext cx="7283461" cy="580415"/>
          </a:xfrm>
          <a:prstGeom prst="rect">
            <a:avLst/>
          </a:prstGeom>
          <a:noFill/>
        </p:spPr>
        <p:txBody>
          <a:bodyPr wrap="square" rtlCol="0">
            <a:spAutoFit/>
          </a:bodyPr>
          <a:lstStyle/>
          <a:p>
            <a:pPr>
              <a:lnSpc>
                <a:spcPct val="150000"/>
              </a:lnSpc>
            </a:pPr>
            <a:r>
              <a:rPr lang="zh-CN" altLang="en-US" sz="2400" b="1">
                <a:solidFill>
                  <a:schemeClr val="tx1">
                    <a:lumMod val="65000"/>
                    <a:lumOff val="35000"/>
                  </a:schemeClr>
                </a:solidFill>
              </a:rPr>
              <a:t>主要改进：</a:t>
            </a:r>
            <a:endParaRPr lang="en-US" altLang="zh-CN" sz="2400" b="1" dirty="0">
              <a:solidFill>
                <a:schemeClr val="tx1">
                  <a:lumMod val="65000"/>
                  <a:lumOff val="35000"/>
                </a:schemeClr>
              </a:solidFill>
            </a:endParaRPr>
          </a:p>
        </p:txBody>
      </p:sp>
      <p:sp>
        <p:nvSpPr>
          <p:cNvPr id="21" name="TextBox 9">
            <a:extLst>
              <a:ext uri="{FF2B5EF4-FFF2-40B4-BE49-F238E27FC236}">
                <a16:creationId xmlns:a16="http://schemas.microsoft.com/office/drawing/2014/main" id="{051DA659-A263-4D06-9BA2-040F8F73BC4E}"/>
              </a:ext>
            </a:extLst>
          </p:cNvPr>
          <p:cNvSpPr txBox="1"/>
          <p:nvPr/>
        </p:nvSpPr>
        <p:spPr>
          <a:xfrm>
            <a:off x="460375" y="1533497"/>
            <a:ext cx="11203055" cy="507831"/>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zh-CN" b="1">
                <a:solidFill>
                  <a:schemeClr val="accent2">
                    <a:lumMod val="50000"/>
                  </a:schemeClr>
                </a:solidFill>
              </a:rPr>
              <a:t>Efficient MapReduce inference</a:t>
            </a:r>
            <a:r>
              <a:rPr lang="zh-CN" altLang="en-US" b="1">
                <a:solidFill>
                  <a:schemeClr val="accent2">
                    <a:lumMod val="50000"/>
                  </a:schemeClr>
                </a:solidFill>
              </a:rPr>
              <a:t>：</a:t>
            </a:r>
            <a:endParaRPr lang="en-US" altLang="zh-CN" b="1" dirty="0">
              <a:solidFill>
                <a:schemeClr val="tx1">
                  <a:lumMod val="65000"/>
                  <a:lumOff val="35000"/>
                </a:schemeClr>
              </a:solidFill>
            </a:endParaRPr>
          </a:p>
        </p:txBody>
      </p:sp>
      <p:sp>
        <p:nvSpPr>
          <p:cNvPr id="22" name="TextBox 9">
            <a:extLst>
              <a:ext uri="{FF2B5EF4-FFF2-40B4-BE49-F238E27FC236}">
                <a16:creationId xmlns:a16="http://schemas.microsoft.com/office/drawing/2014/main" id="{051DA659-A263-4D06-9BA2-040F8F73BC4E}"/>
              </a:ext>
            </a:extLst>
          </p:cNvPr>
          <p:cNvSpPr txBox="1"/>
          <p:nvPr/>
        </p:nvSpPr>
        <p:spPr>
          <a:xfrm>
            <a:off x="783936" y="1992519"/>
            <a:ext cx="11529298" cy="923330"/>
          </a:xfrm>
          <a:prstGeom prst="rect">
            <a:avLst/>
          </a:prstGeom>
          <a:noFill/>
        </p:spPr>
        <p:txBody>
          <a:bodyPr wrap="square" rtlCol="0">
            <a:spAutoFit/>
          </a:bodyPr>
          <a:lstStyle/>
          <a:p>
            <a:pPr>
              <a:lnSpc>
                <a:spcPct val="150000"/>
              </a:lnSpc>
            </a:pPr>
            <a:r>
              <a:rPr lang="zh-CN" altLang="en-US" b="1">
                <a:solidFill>
                  <a:schemeClr val="tx1">
                    <a:lumMod val="65000"/>
                    <a:lumOff val="35000"/>
                  </a:schemeClr>
                </a:solidFill>
              </a:rPr>
              <a:t>问题：在采用训练时的方法进行全局预测，会有大量重复计算，比如下图中对</a:t>
            </a:r>
            <a:r>
              <a:rPr lang="en-US" altLang="zh-CN" b="1">
                <a:solidFill>
                  <a:schemeClr val="tx1">
                    <a:lumMod val="65000"/>
                    <a:lumOff val="35000"/>
                  </a:schemeClr>
                </a:solidFill>
              </a:rPr>
              <a:t>6</a:t>
            </a:r>
            <a:r>
              <a:rPr lang="zh-CN" altLang="en-US" b="1">
                <a:solidFill>
                  <a:schemeClr val="tx1">
                    <a:lumMod val="65000"/>
                    <a:lumOff val="35000"/>
                  </a:schemeClr>
                </a:solidFill>
              </a:rPr>
              <a:t>个节点进行预测，每个节点的</a:t>
            </a:r>
            <a:r>
              <a:rPr lang="en-US" altLang="zh-CN" b="1">
                <a:solidFill>
                  <a:schemeClr val="tx1">
                    <a:lumMod val="65000"/>
                    <a:lumOff val="35000"/>
                  </a:schemeClr>
                </a:solidFill>
              </a:rPr>
              <a:t>embedding</a:t>
            </a:r>
            <a:r>
              <a:rPr lang="zh-CN" altLang="en-US" b="1">
                <a:solidFill>
                  <a:schemeClr val="tx1">
                    <a:lumMod val="65000"/>
                    <a:lumOff val="35000"/>
                  </a:schemeClr>
                </a:solidFill>
              </a:rPr>
              <a:t>都会重复计算很多次。</a:t>
            </a:r>
            <a:endParaRPr lang="en-US" altLang="zh-CN" b="1">
              <a:solidFill>
                <a:schemeClr val="tx1">
                  <a:lumMod val="65000"/>
                  <a:lumOff val="35000"/>
                </a:schemeClr>
              </a:solidFill>
            </a:endParaRPr>
          </a:p>
        </p:txBody>
      </p:sp>
      <p:sp>
        <p:nvSpPr>
          <p:cNvPr id="6" name="矩形 5"/>
          <p:cNvSpPr/>
          <p:nvPr/>
        </p:nvSpPr>
        <p:spPr>
          <a:xfrm>
            <a:off x="858416" y="5131407"/>
            <a:ext cx="11124034" cy="1338828"/>
          </a:xfrm>
          <a:prstGeom prst="rect">
            <a:avLst/>
          </a:prstGeom>
        </p:spPr>
        <p:txBody>
          <a:bodyPr wrap="square">
            <a:spAutoFit/>
          </a:bodyPr>
          <a:lstStyle/>
          <a:p>
            <a:pPr>
              <a:lnSpc>
                <a:spcPct val="150000"/>
              </a:lnSpc>
            </a:pPr>
            <a:r>
              <a:rPr lang="zh-CN" altLang="en-US" b="1">
                <a:solidFill>
                  <a:schemeClr val="tx1">
                    <a:lumMod val="65000"/>
                    <a:lumOff val="35000"/>
                  </a:schemeClr>
                </a:solidFill>
              </a:rPr>
              <a:t>解决办法：在全局预测时重构成两个</a:t>
            </a:r>
            <a:r>
              <a:rPr lang="en-US" altLang="zh-CN" b="1">
                <a:solidFill>
                  <a:schemeClr val="tx1">
                    <a:lumMod val="65000"/>
                    <a:lumOff val="35000"/>
                  </a:schemeClr>
                </a:solidFill>
              </a:rPr>
              <a:t>MapReduce</a:t>
            </a:r>
            <a:r>
              <a:rPr lang="zh-CN" altLang="en-US" b="1">
                <a:solidFill>
                  <a:schemeClr val="tx1">
                    <a:lumMod val="65000"/>
                    <a:lumOff val="35000"/>
                  </a:schemeClr>
                </a:solidFill>
              </a:rPr>
              <a:t>任务：</a:t>
            </a:r>
          </a:p>
          <a:p>
            <a:pPr marL="285750" indent="-285750">
              <a:lnSpc>
                <a:spcPct val="150000"/>
              </a:lnSpc>
              <a:buFont typeface="Wingdings" panose="05000000000000000000" pitchFamily="2" charset="2"/>
              <a:buChar char="l"/>
            </a:pPr>
            <a:r>
              <a:rPr lang="zh-CN" altLang="en-US" b="1">
                <a:solidFill>
                  <a:schemeClr val="tx1">
                    <a:lumMod val="65000"/>
                    <a:lumOff val="35000"/>
                  </a:schemeClr>
                </a:solidFill>
              </a:rPr>
              <a:t>计算所有</a:t>
            </a:r>
            <a:r>
              <a:rPr lang="en-US" altLang="zh-CN" b="1">
                <a:solidFill>
                  <a:schemeClr val="tx1">
                    <a:lumMod val="65000"/>
                    <a:lumOff val="35000"/>
                  </a:schemeClr>
                </a:solidFill>
              </a:rPr>
              <a:t>pins</a:t>
            </a:r>
            <a:r>
              <a:rPr lang="zh-CN" altLang="en-US" b="1">
                <a:solidFill>
                  <a:schemeClr val="tx1">
                    <a:lumMod val="65000"/>
                    <a:lumOff val="35000"/>
                  </a:schemeClr>
                </a:solidFill>
              </a:rPr>
              <a:t>的</a:t>
            </a:r>
            <a:r>
              <a:rPr lang="en-US" altLang="zh-CN" b="1">
                <a:solidFill>
                  <a:schemeClr val="tx1">
                    <a:lumMod val="65000"/>
                    <a:lumOff val="35000"/>
                  </a:schemeClr>
                </a:solidFill>
              </a:rPr>
              <a:t>embedding</a:t>
            </a:r>
            <a:r>
              <a:rPr lang="zh-CN" altLang="en-US" b="1">
                <a:solidFill>
                  <a:schemeClr val="tx1">
                    <a:lumMod val="65000"/>
                    <a:lumOff val="35000"/>
                  </a:schemeClr>
                </a:solidFill>
              </a:rPr>
              <a:t>。</a:t>
            </a:r>
          </a:p>
          <a:p>
            <a:pPr marL="285750" indent="-285750">
              <a:lnSpc>
                <a:spcPct val="150000"/>
              </a:lnSpc>
              <a:buFont typeface="Wingdings" panose="05000000000000000000" pitchFamily="2" charset="2"/>
              <a:buChar char="l"/>
            </a:pPr>
            <a:r>
              <a:rPr lang="zh-CN" altLang="en-US" b="1">
                <a:solidFill>
                  <a:schemeClr val="tx1">
                    <a:lumMod val="65000"/>
                    <a:lumOff val="35000"/>
                  </a:schemeClr>
                </a:solidFill>
              </a:rPr>
              <a:t>将</a:t>
            </a:r>
            <a:r>
              <a:rPr lang="en-US" altLang="zh-CN" b="1">
                <a:solidFill>
                  <a:schemeClr val="tx1">
                    <a:lumMod val="65000"/>
                    <a:lumOff val="35000"/>
                  </a:schemeClr>
                </a:solidFill>
              </a:rPr>
              <a:t>pins</a:t>
            </a:r>
            <a:r>
              <a:rPr lang="zh-CN" altLang="en-US" b="1">
                <a:solidFill>
                  <a:schemeClr val="tx1">
                    <a:lumMod val="65000"/>
                    <a:lumOff val="35000"/>
                  </a:schemeClr>
                </a:solidFill>
              </a:rPr>
              <a:t>和对应的</a:t>
            </a:r>
            <a:r>
              <a:rPr lang="en-US" altLang="zh-CN" b="1">
                <a:solidFill>
                  <a:schemeClr val="tx1">
                    <a:lumMod val="65000"/>
                    <a:lumOff val="35000"/>
                  </a:schemeClr>
                </a:solidFill>
              </a:rPr>
              <a:t>broads</a:t>
            </a:r>
            <a:r>
              <a:rPr lang="zh-CN" altLang="en-US" b="1">
                <a:solidFill>
                  <a:schemeClr val="tx1">
                    <a:lumMod val="65000"/>
                    <a:lumOff val="35000"/>
                  </a:schemeClr>
                </a:solidFill>
              </a:rPr>
              <a:t>匹配，并对采样邻居</a:t>
            </a:r>
            <a:r>
              <a:rPr lang="en-US" altLang="zh-CN" b="1">
                <a:solidFill>
                  <a:schemeClr val="tx1">
                    <a:lumMod val="65000"/>
                    <a:lumOff val="35000"/>
                  </a:schemeClr>
                </a:solidFill>
              </a:rPr>
              <a:t>pin</a:t>
            </a:r>
            <a:r>
              <a:rPr lang="zh-CN" altLang="en-US" b="1">
                <a:solidFill>
                  <a:schemeClr val="tx1">
                    <a:lumMod val="65000"/>
                    <a:lumOff val="35000"/>
                  </a:schemeClr>
                </a:solidFill>
              </a:rPr>
              <a:t>的</a:t>
            </a:r>
            <a:r>
              <a:rPr lang="en-US" altLang="zh-CN" b="1">
                <a:solidFill>
                  <a:schemeClr val="tx1">
                    <a:lumMod val="65000"/>
                    <a:lumOff val="35000"/>
                  </a:schemeClr>
                </a:solidFill>
              </a:rPr>
              <a:t>embedding</a:t>
            </a:r>
            <a:r>
              <a:rPr lang="zh-CN" altLang="en-US" b="1">
                <a:solidFill>
                  <a:schemeClr val="tx1">
                    <a:lumMod val="65000"/>
                    <a:lumOff val="35000"/>
                  </a:schemeClr>
                </a:solidFill>
              </a:rPr>
              <a:t>进行</a:t>
            </a:r>
            <a:r>
              <a:rPr lang="en-US" altLang="zh-CN" b="1">
                <a:solidFill>
                  <a:schemeClr val="tx1">
                    <a:lumMod val="65000"/>
                    <a:lumOff val="35000"/>
                  </a:schemeClr>
                </a:solidFill>
              </a:rPr>
              <a:t>pooling</a:t>
            </a:r>
            <a:r>
              <a:rPr lang="zh-CN" altLang="en-US" b="1">
                <a:solidFill>
                  <a:schemeClr val="tx1">
                    <a:lumMod val="65000"/>
                    <a:lumOff val="35000"/>
                  </a:schemeClr>
                </a:solidFill>
              </a:rPr>
              <a:t>得到</a:t>
            </a:r>
            <a:r>
              <a:rPr lang="en-US" altLang="zh-CN" b="1">
                <a:solidFill>
                  <a:schemeClr val="tx1">
                    <a:lumMod val="65000"/>
                    <a:lumOff val="35000"/>
                  </a:schemeClr>
                </a:solidFill>
              </a:rPr>
              <a:t>broad</a:t>
            </a:r>
            <a:r>
              <a:rPr lang="zh-CN" altLang="en-US" b="1">
                <a:solidFill>
                  <a:schemeClr val="tx1">
                    <a:lumMod val="65000"/>
                    <a:lumOff val="35000"/>
                  </a:schemeClr>
                </a:solidFill>
              </a:rPr>
              <a:t>的</a:t>
            </a:r>
            <a:r>
              <a:rPr lang="en-US" altLang="zh-CN" b="1">
                <a:solidFill>
                  <a:schemeClr val="tx1">
                    <a:lumMod val="65000"/>
                    <a:lumOff val="35000"/>
                  </a:schemeClr>
                </a:solidFill>
              </a:rPr>
              <a:t>embedding</a:t>
            </a:r>
            <a:r>
              <a:rPr lang="zh-CN" altLang="en-US" b="1">
                <a:solidFill>
                  <a:schemeClr val="tx1">
                    <a:lumMod val="65000"/>
                    <a:lumOff val="35000"/>
                  </a:schemeClr>
                </a:solidFill>
              </a:rPr>
              <a:t>。</a:t>
            </a:r>
          </a:p>
        </p:txBody>
      </p:sp>
      <p:pic>
        <p:nvPicPr>
          <p:cNvPr id="11" name="图片 10"/>
          <p:cNvPicPr>
            <a:picLocks noChangeAspect="1"/>
          </p:cNvPicPr>
          <p:nvPr/>
        </p:nvPicPr>
        <p:blipFill>
          <a:blip r:embed="rId3"/>
          <a:stretch>
            <a:fillRect/>
          </a:stretch>
        </p:blipFill>
        <p:spPr>
          <a:xfrm>
            <a:off x="1275589" y="2915849"/>
            <a:ext cx="9572625" cy="2095500"/>
          </a:xfrm>
          <a:prstGeom prst="rect">
            <a:avLst/>
          </a:prstGeom>
        </p:spPr>
      </p:pic>
    </p:spTree>
    <p:extLst>
      <p:ext uri="{BB962C8B-B14F-4D97-AF65-F5344CB8AC3E}">
        <p14:creationId xmlns:p14="http://schemas.microsoft.com/office/powerpoint/2010/main" val="292031426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254980"/>
            <a:ext cx="10620181" cy="584775"/>
          </a:xfrm>
          <a:prstGeom prst="rect">
            <a:avLst/>
          </a:prstGeom>
          <a:noFill/>
        </p:spPr>
        <p:txBody>
          <a:bodyPr wrap="square" rtlCol="0">
            <a:spAutoFit/>
          </a:bodyPr>
          <a:lstStyle/>
          <a:p>
            <a:r>
              <a:rPr lang="en-US" altLang="zh-CN" sz="3200" b="1" dirty="0" err="1">
                <a:solidFill>
                  <a:srgbClr val="1B828D"/>
                </a:solidFill>
                <a:latin typeface="+mn-ea"/>
                <a:cs typeface="+mn-ea"/>
                <a:sym typeface="+mn-lt"/>
              </a:rPr>
              <a:t>PinSAGE</a:t>
            </a:r>
            <a:r>
              <a:rPr lang="en-US" altLang="zh-CN" sz="3200" b="1" dirty="0">
                <a:solidFill>
                  <a:srgbClr val="1B828D"/>
                </a:solidFill>
                <a:latin typeface="+mn-ea"/>
                <a:cs typeface="+mn-ea"/>
                <a:sym typeface="+mn-lt"/>
              </a:rPr>
              <a:t> </a:t>
            </a:r>
            <a:r>
              <a:rPr lang="en-US" altLang="zh-CN" sz="1600" b="1" dirty="0">
                <a:solidFill>
                  <a:srgbClr val="1B828D"/>
                </a:solidFill>
                <a:latin typeface="+mn-ea"/>
                <a:cs typeface="+mn-ea"/>
                <a:sym typeface="+mn-lt"/>
              </a:rPr>
              <a:t>(Graph Convolutional Neural Networks for Web-Scale Recommender Systems)</a:t>
            </a:r>
            <a:endParaRPr lang="zh-CN" altLang="en-US" sz="3200" b="1" dirty="0">
              <a:solidFill>
                <a:srgbClr val="1B828D"/>
              </a:solidFill>
              <a:latin typeface="+mn-ea"/>
              <a:cs typeface="+mn-ea"/>
              <a:sym typeface="+mn-lt"/>
            </a:endParaRP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ic4.zhimg.com/80/v2-dbb6fc71477a0b69ca805218359eec0f_hd.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TextBox 9">
            <a:extLst>
              <a:ext uri="{FF2B5EF4-FFF2-40B4-BE49-F238E27FC236}">
                <a16:creationId xmlns:a16="http://schemas.microsoft.com/office/drawing/2014/main" id="{051DA659-A263-4D06-9BA2-040F8F73BC4E}"/>
              </a:ext>
            </a:extLst>
          </p:cNvPr>
          <p:cNvSpPr txBox="1"/>
          <p:nvPr/>
        </p:nvSpPr>
        <p:spPr>
          <a:xfrm>
            <a:off x="271457" y="930818"/>
            <a:ext cx="7283461" cy="580415"/>
          </a:xfrm>
          <a:prstGeom prst="rect">
            <a:avLst/>
          </a:prstGeom>
          <a:noFill/>
        </p:spPr>
        <p:txBody>
          <a:bodyPr wrap="square" rtlCol="0">
            <a:spAutoFit/>
          </a:bodyPr>
          <a:lstStyle/>
          <a:p>
            <a:pPr>
              <a:lnSpc>
                <a:spcPct val="150000"/>
              </a:lnSpc>
            </a:pPr>
            <a:r>
              <a:rPr lang="zh-CN" altLang="en-US" sz="2400" b="1">
                <a:solidFill>
                  <a:schemeClr val="tx1">
                    <a:lumMod val="65000"/>
                    <a:lumOff val="35000"/>
                  </a:schemeClr>
                </a:solidFill>
              </a:rPr>
              <a:t>评价指标：</a:t>
            </a:r>
            <a:endParaRPr lang="en-US" altLang="zh-CN" sz="2400" b="1" dirty="0">
              <a:solidFill>
                <a:schemeClr val="tx1">
                  <a:lumMod val="65000"/>
                  <a:lumOff val="35000"/>
                </a:schemeClr>
              </a:solidFill>
            </a:endParaRPr>
          </a:p>
        </p:txBody>
      </p:sp>
      <p:sp>
        <p:nvSpPr>
          <p:cNvPr id="21" name="TextBox 9">
            <a:extLst>
              <a:ext uri="{FF2B5EF4-FFF2-40B4-BE49-F238E27FC236}">
                <a16:creationId xmlns:a16="http://schemas.microsoft.com/office/drawing/2014/main" id="{051DA659-A263-4D06-9BA2-040F8F73BC4E}"/>
              </a:ext>
            </a:extLst>
          </p:cNvPr>
          <p:cNvSpPr txBox="1"/>
          <p:nvPr/>
        </p:nvSpPr>
        <p:spPr>
          <a:xfrm>
            <a:off x="460375" y="1533497"/>
            <a:ext cx="11522075"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zh-CN" b="1">
                <a:solidFill>
                  <a:schemeClr val="accent2">
                    <a:lumMod val="50000"/>
                  </a:schemeClr>
                </a:solidFill>
              </a:rPr>
              <a:t>Hit rate: </a:t>
            </a:r>
            <a:r>
              <a:rPr lang="en-US" altLang="zh-CN" b="1">
                <a:solidFill>
                  <a:schemeClr val="tx1">
                    <a:lumMod val="65000"/>
                    <a:lumOff val="35000"/>
                  </a:schemeClr>
                </a:solidFill>
              </a:rPr>
              <a:t>For each positive pair of pins (q,i) in the test set, we use q as a query pin and then compute its top K nearest neighbors NNq from a sample of 5 million test pins. We then define the hit-rate as the fraction of queries q where i was ranked among the top K of the test sample (i.e., where i ∈ NNq). This metric directly measures the probability that recommendations made by the algorithm contain the items related to the query pin q. In our experiments K is set to be 500.</a:t>
            </a:r>
          </a:p>
        </p:txBody>
      </p:sp>
      <p:pic>
        <p:nvPicPr>
          <p:cNvPr id="2" name="图片 1"/>
          <p:cNvPicPr>
            <a:picLocks noChangeAspect="1"/>
          </p:cNvPicPr>
          <p:nvPr/>
        </p:nvPicPr>
        <p:blipFill>
          <a:blip r:embed="rId3"/>
          <a:stretch>
            <a:fillRect/>
          </a:stretch>
        </p:blipFill>
        <p:spPr>
          <a:xfrm>
            <a:off x="3760788" y="4208460"/>
            <a:ext cx="3207903" cy="932733"/>
          </a:xfrm>
          <a:prstGeom prst="rect">
            <a:avLst/>
          </a:prstGeom>
        </p:spPr>
      </p:pic>
      <p:sp>
        <p:nvSpPr>
          <p:cNvPr id="15" name="矩形 14"/>
          <p:cNvSpPr/>
          <p:nvPr/>
        </p:nvSpPr>
        <p:spPr>
          <a:xfrm>
            <a:off x="668693" y="5141193"/>
            <a:ext cx="11270169" cy="1338828"/>
          </a:xfrm>
          <a:prstGeom prst="rect">
            <a:avLst/>
          </a:prstGeom>
        </p:spPr>
        <p:txBody>
          <a:bodyPr wrap="square">
            <a:spAutoFit/>
          </a:bodyPr>
          <a:lstStyle/>
          <a:p>
            <a:pPr>
              <a:lnSpc>
                <a:spcPct val="150000"/>
              </a:lnSpc>
            </a:pPr>
            <a:r>
              <a:rPr lang="en-US" altLang="zh-CN" b="1">
                <a:solidFill>
                  <a:schemeClr val="tx1">
                    <a:lumMod val="65000"/>
                    <a:lumOff val="35000"/>
                  </a:schemeClr>
                </a:solidFill>
              </a:rPr>
              <a:t>where Ri,q is the rank of item i among recommended items for item q, and n is the total number of labeled item pairs. The scaling factor 100 ensures that, for example, the difference between rank at     1, 000 and rank at 2, 000 is still noticeable, instead of being very close to 0.</a:t>
            </a:r>
          </a:p>
        </p:txBody>
      </p:sp>
      <p:sp>
        <p:nvSpPr>
          <p:cNvPr id="16" name="矩形 15"/>
          <p:cNvSpPr/>
          <p:nvPr/>
        </p:nvSpPr>
        <p:spPr>
          <a:xfrm>
            <a:off x="460375" y="3700629"/>
            <a:ext cx="10791558" cy="507831"/>
          </a:xfrm>
          <a:prstGeom prst="rect">
            <a:avLst/>
          </a:prstGeom>
        </p:spPr>
        <p:txBody>
          <a:bodyPr wrap="square">
            <a:spAutoFit/>
          </a:bodyPr>
          <a:lstStyle/>
          <a:p>
            <a:pPr marL="285750" indent="-285750">
              <a:lnSpc>
                <a:spcPct val="150000"/>
              </a:lnSpc>
              <a:buFont typeface="Wingdings" panose="05000000000000000000" pitchFamily="2" charset="2"/>
              <a:buChar char="§"/>
            </a:pPr>
            <a:r>
              <a:rPr lang="en-US" altLang="zh-CN" b="1">
                <a:solidFill>
                  <a:schemeClr val="accent2">
                    <a:lumMod val="50000"/>
                  </a:schemeClr>
                </a:solidFill>
              </a:rPr>
              <a:t> Mean Reciprocal Rank (MRR) : </a:t>
            </a:r>
            <a:r>
              <a:rPr lang="zh-CN" altLang="en-US" b="1">
                <a:solidFill>
                  <a:schemeClr val="tx1">
                    <a:lumMod val="65000"/>
                    <a:lumOff val="35000"/>
                  </a:schemeClr>
                </a:solidFill>
              </a:rPr>
              <a:t>对于</a:t>
            </a:r>
            <a:r>
              <a:rPr lang="en-US" altLang="zh-CN" b="1">
                <a:solidFill>
                  <a:schemeClr val="tx1">
                    <a:lumMod val="65000"/>
                    <a:lumOff val="35000"/>
                  </a:schemeClr>
                </a:solidFill>
              </a:rPr>
              <a:t>item q, </a:t>
            </a:r>
            <a:r>
              <a:rPr lang="zh-CN" altLang="en-US" b="1">
                <a:solidFill>
                  <a:schemeClr val="tx1">
                    <a:lumMod val="65000"/>
                    <a:lumOff val="35000"/>
                  </a:schemeClr>
                </a:solidFill>
              </a:rPr>
              <a:t>它的所有推荐 </a:t>
            </a:r>
            <a:r>
              <a:rPr lang="en-US" altLang="zh-CN" b="1">
                <a:solidFill>
                  <a:schemeClr val="tx1">
                    <a:lumMod val="65000"/>
                    <a:lumOff val="35000"/>
                  </a:schemeClr>
                </a:solidFill>
              </a:rPr>
              <a:t>item </a:t>
            </a:r>
            <a:r>
              <a:rPr lang="zh-CN" altLang="en-US" b="1">
                <a:solidFill>
                  <a:schemeClr val="tx1">
                    <a:lumMod val="65000"/>
                    <a:lumOff val="35000"/>
                  </a:schemeClr>
                </a:solidFill>
              </a:rPr>
              <a:t>中 </a:t>
            </a:r>
            <a:r>
              <a:rPr lang="en-US" altLang="zh-CN" b="1">
                <a:solidFill>
                  <a:schemeClr val="tx1">
                    <a:lumMod val="65000"/>
                    <a:lumOff val="35000"/>
                  </a:schemeClr>
                </a:solidFill>
              </a:rPr>
              <a:t>j </a:t>
            </a:r>
            <a:r>
              <a:rPr lang="zh-CN" altLang="en-US" b="1">
                <a:solidFill>
                  <a:schemeClr val="tx1">
                    <a:lumMod val="65000"/>
                    <a:lumOff val="35000"/>
                  </a:schemeClr>
                </a:solidFill>
              </a:rPr>
              <a:t>的 </a:t>
            </a:r>
            <a:r>
              <a:rPr lang="en-US" altLang="zh-CN" b="1">
                <a:solidFill>
                  <a:schemeClr val="tx1">
                    <a:lumMod val="65000"/>
                    <a:lumOff val="35000"/>
                  </a:schemeClr>
                </a:solidFill>
              </a:rPr>
              <a:t>rank.</a:t>
            </a:r>
            <a:endParaRPr lang="en-US" altLang="zh-CN" b="1" dirty="0">
              <a:solidFill>
                <a:schemeClr val="tx1">
                  <a:lumMod val="65000"/>
                  <a:lumOff val="35000"/>
                </a:schemeClr>
              </a:solidFill>
            </a:endParaRPr>
          </a:p>
        </p:txBody>
      </p:sp>
    </p:spTree>
    <p:extLst>
      <p:ext uri="{BB962C8B-B14F-4D97-AF65-F5344CB8AC3E}">
        <p14:creationId xmlns:p14="http://schemas.microsoft.com/office/powerpoint/2010/main" val="173397103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254980"/>
            <a:ext cx="10620181" cy="584775"/>
          </a:xfrm>
          <a:prstGeom prst="rect">
            <a:avLst/>
          </a:prstGeom>
          <a:noFill/>
        </p:spPr>
        <p:txBody>
          <a:bodyPr wrap="square" rtlCol="0">
            <a:spAutoFit/>
          </a:bodyPr>
          <a:lstStyle/>
          <a:p>
            <a:r>
              <a:rPr lang="en-US" altLang="zh-CN" sz="3200" b="1" dirty="0" err="1">
                <a:solidFill>
                  <a:srgbClr val="1B828D"/>
                </a:solidFill>
                <a:latin typeface="+mn-ea"/>
                <a:cs typeface="+mn-ea"/>
                <a:sym typeface="+mn-lt"/>
              </a:rPr>
              <a:t>PinSAGE</a:t>
            </a:r>
            <a:r>
              <a:rPr lang="en-US" altLang="zh-CN" sz="3200" b="1" dirty="0">
                <a:solidFill>
                  <a:srgbClr val="1B828D"/>
                </a:solidFill>
                <a:latin typeface="+mn-ea"/>
                <a:cs typeface="+mn-ea"/>
                <a:sym typeface="+mn-lt"/>
              </a:rPr>
              <a:t> </a:t>
            </a:r>
            <a:r>
              <a:rPr lang="en-US" altLang="zh-CN" sz="1600" b="1" dirty="0">
                <a:solidFill>
                  <a:srgbClr val="1B828D"/>
                </a:solidFill>
                <a:latin typeface="+mn-ea"/>
                <a:cs typeface="+mn-ea"/>
                <a:sym typeface="+mn-lt"/>
              </a:rPr>
              <a:t>(Graph Convolutional Neural Networks for Web-Scale Recommender Systems)</a:t>
            </a:r>
            <a:endParaRPr lang="zh-CN" altLang="en-US" sz="3200" b="1" dirty="0">
              <a:solidFill>
                <a:srgbClr val="1B828D"/>
              </a:solidFill>
              <a:latin typeface="+mn-ea"/>
              <a:cs typeface="+mn-ea"/>
              <a:sym typeface="+mn-lt"/>
            </a:endParaRP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ic4.zhimg.com/80/v2-dbb6fc71477a0b69ca805218359eec0f_hd.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TextBox 9">
            <a:extLst>
              <a:ext uri="{FF2B5EF4-FFF2-40B4-BE49-F238E27FC236}">
                <a16:creationId xmlns:a16="http://schemas.microsoft.com/office/drawing/2014/main" id="{051DA659-A263-4D06-9BA2-040F8F73BC4E}"/>
              </a:ext>
            </a:extLst>
          </p:cNvPr>
          <p:cNvSpPr txBox="1"/>
          <p:nvPr/>
        </p:nvSpPr>
        <p:spPr>
          <a:xfrm>
            <a:off x="271457" y="930818"/>
            <a:ext cx="7283461" cy="580415"/>
          </a:xfrm>
          <a:prstGeom prst="rect">
            <a:avLst/>
          </a:prstGeom>
          <a:noFill/>
        </p:spPr>
        <p:txBody>
          <a:bodyPr wrap="square" rtlCol="0">
            <a:spAutoFit/>
          </a:bodyPr>
          <a:lstStyle/>
          <a:p>
            <a:pPr>
              <a:lnSpc>
                <a:spcPct val="150000"/>
              </a:lnSpc>
            </a:pPr>
            <a:r>
              <a:rPr lang="zh-CN" altLang="en-US" sz="2400" b="1">
                <a:solidFill>
                  <a:schemeClr val="tx1">
                    <a:lumMod val="65000"/>
                    <a:lumOff val="35000"/>
                  </a:schemeClr>
                </a:solidFill>
              </a:rPr>
              <a:t>实验结果：</a:t>
            </a:r>
            <a:endParaRPr lang="en-US" altLang="zh-CN" sz="2400" b="1" dirty="0">
              <a:solidFill>
                <a:schemeClr val="tx1">
                  <a:lumMod val="65000"/>
                  <a:lumOff val="35000"/>
                </a:schemeClr>
              </a:solidFill>
            </a:endParaRPr>
          </a:p>
        </p:txBody>
      </p:sp>
      <p:pic>
        <p:nvPicPr>
          <p:cNvPr id="6" name="图片 5"/>
          <p:cNvPicPr>
            <a:picLocks noChangeAspect="1"/>
          </p:cNvPicPr>
          <p:nvPr/>
        </p:nvPicPr>
        <p:blipFill>
          <a:blip r:embed="rId3"/>
          <a:stretch>
            <a:fillRect/>
          </a:stretch>
        </p:blipFill>
        <p:spPr>
          <a:xfrm>
            <a:off x="460375" y="2061510"/>
            <a:ext cx="5848350" cy="3524250"/>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4"/>
          <a:stretch>
            <a:fillRect/>
          </a:stretch>
        </p:blipFill>
        <p:spPr>
          <a:xfrm>
            <a:off x="6672359" y="1770997"/>
            <a:ext cx="5105400" cy="4105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008782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257690" y="316535"/>
            <a:ext cx="10620181" cy="523220"/>
          </a:xfrm>
          <a:prstGeom prst="rect">
            <a:avLst/>
          </a:prstGeom>
          <a:noFill/>
        </p:spPr>
        <p:txBody>
          <a:bodyPr wrap="square" rtlCol="0">
            <a:spAutoFit/>
          </a:bodyPr>
          <a:lstStyle/>
          <a:p>
            <a:r>
              <a:rPr lang="zh-CN" altLang="en-US" sz="2800" b="1" dirty="0">
                <a:solidFill>
                  <a:srgbClr val="1B828D"/>
                </a:solidFill>
                <a:latin typeface="+mn-ea"/>
                <a:cs typeface="+mn-ea"/>
                <a:sym typeface="+mn-lt"/>
              </a:rPr>
              <a:t>基础知识：</a:t>
            </a:r>
            <a:r>
              <a:rPr lang="en-US" altLang="zh-CN" sz="2800" b="1" dirty="0">
                <a:solidFill>
                  <a:srgbClr val="1B828D"/>
                </a:solidFill>
                <a:latin typeface="+mn-ea"/>
                <a:cs typeface="+mn-ea"/>
                <a:sym typeface="+mn-lt"/>
              </a:rPr>
              <a:t>Random walk</a:t>
            </a:r>
            <a:endParaRPr lang="zh-CN" altLang="en-US" sz="2800" b="1" dirty="0">
              <a:solidFill>
                <a:srgbClr val="1B828D"/>
              </a:solidFill>
              <a:latin typeface="+mn-ea"/>
              <a:cs typeface="+mn-ea"/>
              <a:sym typeface="+mn-lt"/>
            </a:endParaRP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TextBox 9">
            <a:extLst>
              <a:ext uri="{FF2B5EF4-FFF2-40B4-BE49-F238E27FC236}">
                <a16:creationId xmlns:a16="http://schemas.microsoft.com/office/drawing/2014/main" id="{051DA659-A263-4D06-9BA2-040F8F73BC4E}"/>
              </a:ext>
            </a:extLst>
          </p:cNvPr>
          <p:cNvSpPr txBox="1"/>
          <p:nvPr/>
        </p:nvSpPr>
        <p:spPr>
          <a:xfrm>
            <a:off x="314129" y="1005376"/>
            <a:ext cx="7283461"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zh-CN" b="1" dirty="0" err="1">
                <a:solidFill>
                  <a:schemeClr val="tx1">
                    <a:lumMod val="65000"/>
                    <a:lumOff val="35000"/>
                  </a:schemeClr>
                </a:solidFill>
              </a:rPr>
              <a:t>Deepwalk</a:t>
            </a:r>
            <a:r>
              <a:rPr lang="zh-CN" altLang="en-US" b="1" dirty="0">
                <a:solidFill>
                  <a:schemeClr val="tx1">
                    <a:lumMod val="65000"/>
                    <a:lumOff val="35000"/>
                  </a:schemeClr>
                </a:solidFill>
              </a:rPr>
              <a:t>：</a:t>
            </a:r>
            <a:endParaRPr lang="en-US" altLang="zh-CN" b="1" dirty="0">
              <a:solidFill>
                <a:schemeClr val="tx1">
                  <a:lumMod val="65000"/>
                  <a:lumOff val="35000"/>
                </a:schemeClr>
              </a:solidFill>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2DFEEE64-F346-4F79-B823-22FBFD5ED4D8}"/>
              </a:ext>
            </a:extLst>
          </p:cNvPr>
          <p:cNvPicPr>
            <a:picLocks noChangeAspect="1"/>
          </p:cNvPicPr>
          <p:nvPr/>
        </p:nvPicPr>
        <p:blipFill rotWithShape="1">
          <a:blip r:embed="rId3"/>
          <a:srcRect r="7744"/>
          <a:stretch/>
        </p:blipFill>
        <p:spPr>
          <a:xfrm>
            <a:off x="454090" y="1623265"/>
            <a:ext cx="5660383" cy="4663235"/>
          </a:xfrm>
          <a:prstGeom prst="rect">
            <a:avLst/>
          </a:prstGeom>
        </p:spPr>
      </p:pic>
      <p:pic>
        <p:nvPicPr>
          <p:cNvPr id="11" name="Picture 10">
            <a:extLst>
              <a:ext uri="{FF2B5EF4-FFF2-40B4-BE49-F238E27FC236}">
                <a16:creationId xmlns:a16="http://schemas.microsoft.com/office/drawing/2014/main" id="{D04FD8A9-A94B-43A3-8CD4-1D76B1BED089}"/>
              </a:ext>
            </a:extLst>
          </p:cNvPr>
          <p:cNvPicPr>
            <a:picLocks noChangeAspect="1"/>
          </p:cNvPicPr>
          <p:nvPr/>
        </p:nvPicPr>
        <p:blipFill>
          <a:blip r:embed="rId4"/>
          <a:stretch>
            <a:fillRect/>
          </a:stretch>
        </p:blipFill>
        <p:spPr>
          <a:xfrm>
            <a:off x="6680070" y="4209027"/>
            <a:ext cx="4929284" cy="2424414"/>
          </a:xfrm>
          <a:prstGeom prst="rect">
            <a:avLst/>
          </a:prstGeom>
        </p:spPr>
      </p:pic>
      <p:sp>
        <p:nvSpPr>
          <p:cNvPr id="12" name="Rectangle 11">
            <a:extLst>
              <a:ext uri="{FF2B5EF4-FFF2-40B4-BE49-F238E27FC236}">
                <a16:creationId xmlns:a16="http://schemas.microsoft.com/office/drawing/2014/main" id="{E016CD3F-F4C6-4E32-8D12-5DFDEF3D3EF2}"/>
              </a:ext>
            </a:extLst>
          </p:cNvPr>
          <p:cNvSpPr/>
          <p:nvPr/>
        </p:nvSpPr>
        <p:spPr>
          <a:xfrm>
            <a:off x="6235971" y="1234605"/>
            <a:ext cx="5817483" cy="2862322"/>
          </a:xfrm>
          <a:prstGeom prst="rect">
            <a:avLst/>
          </a:prstGeom>
          <a:solidFill>
            <a:schemeClr val="accent5">
              <a:lumMod val="20000"/>
              <a:lumOff val="80000"/>
            </a:schemeClr>
          </a:solidFill>
        </p:spPr>
        <p:txBody>
          <a:bodyPr wrap="square">
            <a:spAutoFit/>
          </a:bodyPr>
          <a:lstStyle/>
          <a:p>
            <a:r>
              <a:rPr lang="en-US" b="1" dirty="0">
                <a:solidFill>
                  <a:srgbClr val="1A1A1A"/>
                </a:solidFill>
                <a:latin typeface="Menlo"/>
              </a:rPr>
              <a:t>def</a:t>
            </a:r>
            <a:r>
              <a:rPr lang="en-US" dirty="0">
                <a:solidFill>
                  <a:srgbClr val="1A1A1A"/>
                </a:solidFill>
                <a:latin typeface="Menlo"/>
              </a:rPr>
              <a:t> </a:t>
            </a:r>
            <a:r>
              <a:rPr lang="en-US" b="1" dirty="0" err="1">
                <a:solidFill>
                  <a:srgbClr val="F1403C"/>
                </a:solidFill>
                <a:latin typeface="Menlo"/>
              </a:rPr>
              <a:t>deepwalk_walk</a:t>
            </a:r>
            <a:r>
              <a:rPr lang="en-US" dirty="0">
                <a:solidFill>
                  <a:srgbClr val="1A1A1A"/>
                </a:solidFill>
                <a:latin typeface="Menlo"/>
              </a:rPr>
              <a:t>(</a:t>
            </a:r>
            <a:r>
              <a:rPr lang="en-US" dirty="0">
                <a:solidFill>
                  <a:srgbClr val="999999"/>
                </a:solidFill>
                <a:latin typeface="Menlo"/>
              </a:rPr>
              <a:t>self</a:t>
            </a:r>
            <a:r>
              <a:rPr lang="en-US" dirty="0">
                <a:solidFill>
                  <a:srgbClr val="1A1A1A"/>
                </a:solidFill>
                <a:latin typeface="Menlo"/>
              </a:rPr>
              <a:t>, </a:t>
            </a:r>
            <a:r>
              <a:rPr lang="en-US" dirty="0" err="1">
                <a:solidFill>
                  <a:srgbClr val="1A1A1A"/>
                </a:solidFill>
                <a:latin typeface="Menlo"/>
              </a:rPr>
              <a:t>walk_length</a:t>
            </a:r>
            <a:r>
              <a:rPr lang="en-US" dirty="0">
                <a:solidFill>
                  <a:srgbClr val="1A1A1A"/>
                </a:solidFill>
                <a:latin typeface="Menlo"/>
              </a:rPr>
              <a:t>, </a:t>
            </a:r>
            <a:r>
              <a:rPr lang="en-US" dirty="0" err="1">
                <a:solidFill>
                  <a:srgbClr val="1A1A1A"/>
                </a:solidFill>
                <a:latin typeface="Menlo"/>
              </a:rPr>
              <a:t>start_node</a:t>
            </a:r>
            <a:r>
              <a:rPr lang="en-US" dirty="0">
                <a:solidFill>
                  <a:srgbClr val="1A1A1A"/>
                </a:solidFill>
                <a:latin typeface="Menlo"/>
              </a:rPr>
              <a:t>): </a:t>
            </a:r>
          </a:p>
          <a:p>
            <a:r>
              <a:rPr lang="en-US" dirty="0">
                <a:solidFill>
                  <a:srgbClr val="1A1A1A"/>
                </a:solidFill>
                <a:latin typeface="Menlo"/>
              </a:rPr>
              <a:t>     walk </a:t>
            </a:r>
            <a:r>
              <a:rPr lang="en-US" b="1" dirty="0">
                <a:solidFill>
                  <a:srgbClr val="1A1A1A"/>
                </a:solidFill>
                <a:latin typeface="Menlo"/>
              </a:rPr>
              <a:t>=</a:t>
            </a:r>
            <a:r>
              <a:rPr lang="en-US" dirty="0">
                <a:solidFill>
                  <a:srgbClr val="1A1A1A"/>
                </a:solidFill>
                <a:latin typeface="Menlo"/>
              </a:rPr>
              <a:t> [</a:t>
            </a:r>
            <a:r>
              <a:rPr lang="en-US" dirty="0" err="1">
                <a:solidFill>
                  <a:srgbClr val="1A1A1A"/>
                </a:solidFill>
                <a:latin typeface="Menlo"/>
              </a:rPr>
              <a:t>start_node</a:t>
            </a:r>
            <a:r>
              <a:rPr lang="en-US" dirty="0">
                <a:solidFill>
                  <a:srgbClr val="1A1A1A"/>
                </a:solidFill>
                <a:latin typeface="Menlo"/>
              </a:rPr>
              <a:t>] </a:t>
            </a:r>
          </a:p>
          <a:p>
            <a:r>
              <a:rPr lang="en-US" b="1" dirty="0">
                <a:solidFill>
                  <a:srgbClr val="1A1A1A"/>
                </a:solidFill>
                <a:latin typeface="Menlo"/>
              </a:rPr>
              <a:t>     while</a:t>
            </a:r>
            <a:r>
              <a:rPr lang="en-US" dirty="0">
                <a:solidFill>
                  <a:srgbClr val="1A1A1A"/>
                </a:solidFill>
                <a:latin typeface="Menlo"/>
              </a:rPr>
              <a:t> </a:t>
            </a:r>
            <a:r>
              <a:rPr lang="en-US" dirty="0" err="1">
                <a:solidFill>
                  <a:srgbClr val="0084FF"/>
                </a:solidFill>
                <a:latin typeface="Menlo"/>
              </a:rPr>
              <a:t>len</a:t>
            </a:r>
            <a:r>
              <a:rPr lang="en-US" dirty="0">
                <a:solidFill>
                  <a:srgbClr val="1A1A1A"/>
                </a:solidFill>
                <a:latin typeface="Menlo"/>
              </a:rPr>
              <a:t>(walk) </a:t>
            </a:r>
            <a:r>
              <a:rPr lang="en-US" b="1" dirty="0">
                <a:solidFill>
                  <a:srgbClr val="1A1A1A"/>
                </a:solidFill>
                <a:latin typeface="Menlo"/>
              </a:rPr>
              <a:t>&lt;</a:t>
            </a:r>
            <a:r>
              <a:rPr lang="en-US" dirty="0">
                <a:solidFill>
                  <a:srgbClr val="1A1A1A"/>
                </a:solidFill>
                <a:latin typeface="Menlo"/>
              </a:rPr>
              <a:t> </a:t>
            </a:r>
            <a:r>
              <a:rPr lang="en-US" dirty="0" err="1">
                <a:solidFill>
                  <a:srgbClr val="1A1A1A"/>
                </a:solidFill>
                <a:latin typeface="Menlo"/>
              </a:rPr>
              <a:t>walk_length</a:t>
            </a:r>
            <a:r>
              <a:rPr lang="en-US" dirty="0">
                <a:solidFill>
                  <a:srgbClr val="1A1A1A"/>
                </a:solidFill>
                <a:latin typeface="Menlo"/>
              </a:rPr>
              <a:t>: </a:t>
            </a:r>
          </a:p>
          <a:p>
            <a:r>
              <a:rPr lang="en-US" dirty="0">
                <a:solidFill>
                  <a:srgbClr val="1A1A1A"/>
                </a:solidFill>
                <a:latin typeface="Menlo"/>
              </a:rPr>
              <a:t>          cur </a:t>
            </a:r>
            <a:r>
              <a:rPr lang="en-US" b="1" dirty="0">
                <a:solidFill>
                  <a:srgbClr val="1A1A1A"/>
                </a:solidFill>
                <a:latin typeface="Menlo"/>
              </a:rPr>
              <a:t>=</a:t>
            </a:r>
            <a:r>
              <a:rPr lang="en-US" dirty="0">
                <a:solidFill>
                  <a:srgbClr val="1A1A1A"/>
                </a:solidFill>
                <a:latin typeface="Menlo"/>
              </a:rPr>
              <a:t> walk[</a:t>
            </a:r>
            <a:r>
              <a:rPr lang="en-US" b="1" dirty="0">
                <a:solidFill>
                  <a:srgbClr val="1A1A1A"/>
                </a:solidFill>
                <a:latin typeface="Menlo"/>
              </a:rPr>
              <a:t>-</a:t>
            </a:r>
            <a:r>
              <a:rPr lang="en-US" dirty="0">
                <a:solidFill>
                  <a:srgbClr val="0084FF"/>
                </a:solidFill>
                <a:latin typeface="Menlo"/>
              </a:rPr>
              <a:t>1</a:t>
            </a:r>
            <a:r>
              <a:rPr lang="en-US" dirty="0">
                <a:solidFill>
                  <a:srgbClr val="1A1A1A"/>
                </a:solidFill>
                <a:latin typeface="Menlo"/>
              </a:rPr>
              <a:t>] </a:t>
            </a:r>
          </a:p>
          <a:p>
            <a:r>
              <a:rPr lang="en-US" dirty="0">
                <a:solidFill>
                  <a:srgbClr val="1A1A1A"/>
                </a:solidFill>
                <a:latin typeface="Menlo"/>
              </a:rPr>
              <a:t>          </a:t>
            </a:r>
            <a:r>
              <a:rPr lang="en-US" dirty="0" err="1">
                <a:solidFill>
                  <a:srgbClr val="1A1A1A"/>
                </a:solidFill>
                <a:latin typeface="Menlo"/>
              </a:rPr>
              <a:t>cur_nbrs</a:t>
            </a:r>
            <a:r>
              <a:rPr lang="en-US" dirty="0">
                <a:solidFill>
                  <a:srgbClr val="1A1A1A"/>
                </a:solidFill>
                <a:latin typeface="Menlo"/>
              </a:rPr>
              <a:t> </a:t>
            </a:r>
            <a:r>
              <a:rPr lang="en-US" b="1" dirty="0">
                <a:solidFill>
                  <a:srgbClr val="1A1A1A"/>
                </a:solidFill>
                <a:latin typeface="Menlo"/>
              </a:rPr>
              <a:t>=</a:t>
            </a:r>
            <a:r>
              <a:rPr lang="en-US" dirty="0">
                <a:solidFill>
                  <a:srgbClr val="1A1A1A"/>
                </a:solidFill>
                <a:latin typeface="Menlo"/>
              </a:rPr>
              <a:t> </a:t>
            </a:r>
            <a:r>
              <a:rPr lang="en-US" dirty="0">
                <a:solidFill>
                  <a:srgbClr val="0084FF"/>
                </a:solidFill>
                <a:latin typeface="Menlo"/>
              </a:rPr>
              <a:t>list</a:t>
            </a:r>
            <a:r>
              <a:rPr lang="en-US" dirty="0">
                <a:solidFill>
                  <a:srgbClr val="1A1A1A"/>
                </a:solidFill>
                <a:latin typeface="Menlo"/>
              </a:rPr>
              <a:t>(</a:t>
            </a:r>
            <a:r>
              <a:rPr lang="en-US" dirty="0" err="1">
                <a:solidFill>
                  <a:srgbClr val="999999"/>
                </a:solidFill>
                <a:latin typeface="Menlo"/>
              </a:rPr>
              <a:t>self</a:t>
            </a:r>
            <a:r>
              <a:rPr lang="en-US" b="1" dirty="0" err="1">
                <a:solidFill>
                  <a:srgbClr val="1A1A1A"/>
                </a:solidFill>
                <a:latin typeface="Menlo"/>
              </a:rPr>
              <a:t>.</a:t>
            </a:r>
            <a:r>
              <a:rPr lang="en-US" dirty="0" err="1">
                <a:solidFill>
                  <a:srgbClr val="1A1A1A"/>
                </a:solidFill>
                <a:latin typeface="Menlo"/>
              </a:rPr>
              <a:t>G</a:t>
            </a:r>
            <a:r>
              <a:rPr lang="en-US" b="1" dirty="0" err="1">
                <a:solidFill>
                  <a:srgbClr val="1A1A1A"/>
                </a:solidFill>
                <a:latin typeface="Menlo"/>
              </a:rPr>
              <a:t>.</a:t>
            </a:r>
            <a:r>
              <a:rPr lang="en-US" dirty="0" err="1">
                <a:solidFill>
                  <a:srgbClr val="1A1A1A"/>
                </a:solidFill>
                <a:latin typeface="Menlo"/>
              </a:rPr>
              <a:t>neighbors</a:t>
            </a:r>
            <a:r>
              <a:rPr lang="en-US" dirty="0">
                <a:solidFill>
                  <a:srgbClr val="1A1A1A"/>
                </a:solidFill>
                <a:latin typeface="Menlo"/>
              </a:rPr>
              <a:t>(cur)) </a:t>
            </a:r>
          </a:p>
          <a:p>
            <a:r>
              <a:rPr lang="en-US" b="1" dirty="0">
                <a:solidFill>
                  <a:srgbClr val="1A1A1A"/>
                </a:solidFill>
                <a:latin typeface="Menlo"/>
              </a:rPr>
              <a:t>          if</a:t>
            </a:r>
            <a:r>
              <a:rPr lang="en-US" dirty="0">
                <a:solidFill>
                  <a:srgbClr val="1A1A1A"/>
                </a:solidFill>
                <a:latin typeface="Menlo"/>
              </a:rPr>
              <a:t> </a:t>
            </a:r>
            <a:r>
              <a:rPr lang="en-US" dirty="0" err="1">
                <a:solidFill>
                  <a:srgbClr val="0084FF"/>
                </a:solidFill>
                <a:latin typeface="Menlo"/>
              </a:rPr>
              <a:t>len</a:t>
            </a:r>
            <a:r>
              <a:rPr lang="en-US" dirty="0">
                <a:solidFill>
                  <a:srgbClr val="1A1A1A"/>
                </a:solidFill>
                <a:latin typeface="Menlo"/>
              </a:rPr>
              <a:t>(</a:t>
            </a:r>
            <a:r>
              <a:rPr lang="en-US" dirty="0" err="1">
                <a:solidFill>
                  <a:srgbClr val="1A1A1A"/>
                </a:solidFill>
                <a:latin typeface="Menlo"/>
              </a:rPr>
              <a:t>cur_nbrs</a:t>
            </a:r>
            <a:r>
              <a:rPr lang="en-US" dirty="0">
                <a:solidFill>
                  <a:srgbClr val="1A1A1A"/>
                </a:solidFill>
                <a:latin typeface="Menlo"/>
              </a:rPr>
              <a:t>) </a:t>
            </a:r>
            <a:r>
              <a:rPr lang="en-US" b="1" dirty="0">
                <a:solidFill>
                  <a:srgbClr val="1A1A1A"/>
                </a:solidFill>
                <a:latin typeface="Menlo"/>
              </a:rPr>
              <a:t>&gt;</a:t>
            </a:r>
            <a:r>
              <a:rPr lang="en-US" dirty="0">
                <a:solidFill>
                  <a:srgbClr val="1A1A1A"/>
                </a:solidFill>
                <a:latin typeface="Menlo"/>
              </a:rPr>
              <a:t> </a:t>
            </a:r>
            <a:r>
              <a:rPr lang="en-US" dirty="0">
                <a:solidFill>
                  <a:srgbClr val="0084FF"/>
                </a:solidFill>
                <a:latin typeface="Menlo"/>
              </a:rPr>
              <a:t>0</a:t>
            </a:r>
            <a:r>
              <a:rPr lang="en-US" dirty="0">
                <a:solidFill>
                  <a:srgbClr val="1A1A1A"/>
                </a:solidFill>
                <a:latin typeface="Menlo"/>
              </a:rPr>
              <a:t>:                </a:t>
            </a:r>
          </a:p>
          <a:p>
            <a:r>
              <a:rPr lang="en-US">
                <a:solidFill>
                  <a:srgbClr val="1A1A1A"/>
                </a:solidFill>
                <a:latin typeface="Menlo"/>
              </a:rPr>
              <a:t>             walk</a:t>
            </a:r>
            <a:r>
              <a:rPr lang="en-US" b="1">
                <a:solidFill>
                  <a:srgbClr val="1A1A1A"/>
                </a:solidFill>
                <a:latin typeface="Menlo"/>
              </a:rPr>
              <a:t>.</a:t>
            </a:r>
            <a:r>
              <a:rPr lang="en-US">
                <a:solidFill>
                  <a:srgbClr val="1A1A1A"/>
                </a:solidFill>
                <a:latin typeface="Menlo"/>
              </a:rPr>
              <a:t>append(random</a:t>
            </a:r>
            <a:r>
              <a:rPr lang="en-US" b="1">
                <a:solidFill>
                  <a:srgbClr val="1A1A1A"/>
                </a:solidFill>
                <a:latin typeface="Menlo"/>
              </a:rPr>
              <a:t>.</a:t>
            </a:r>
            <a:r>
              <a:rPr lang="en-US">
                <a:solidFill>
                  <a:srgbClr val="1A1A1A"/>
                </a:solidFill>
                <a:latin typeface="Menlo"/>
              </a:rPr>
              <a:t>choice(cur_nbrs</a:t>
            </a:r>
            <a:r>
              <a:rPr lang="en-US" dirty="0">
                <a:solidFill>
                  <a:srgbClr val="1A1A1A"/>
                </a:solidFill>
                <a:latin typeface="Menlo"/>
              </a:rPr>
              <a:t>)) </a:t>
            </a:r>
          </a:p>
          <a:p>
            <a:r>
              <a:rPr lang="en-US" b="1" dirty="0">
                <a:solidFill>
                  <a:srgbClr val="1A1A1A"/>
                </a:solidFill>
                <a:latin typeface="Menlo"/>
              </a:rPr>
              <a:t>          else</a:t>
            </a:r>
            <a:r>
              <a:rPr lang="en-US" dirty="0">
                <a:solidFill>
                  <a:srgbClr val="1A1A1A"/>
                </a:solidFill>
                <a:latin typeface="Menlo"/>
              </a:rPr>
              <a:t>: </a:t>
            </a:r>
          </a:p>
          <a:p>
            <a:r>
              <a:rPr lang="en-US" b="1">
                <a:solidFill>
                  <a:srgbClr val="1A1A1A"/>
                </a:solidFill>
                <a:latin typeface="Menlo"/>
              </a:rPr>
              <a:t>             break</a:t>
            </a:r>
            <a:r>
              <a:rPr lang="en-US">
                <a:solidFill>
                  <a:srgbClr val="1A1A1A"/>
                </a:solidFill>
                <a:latin typeface="Menlo"/>
              </a:rPr>
              <a:t> </a:t>
            </a:r>
            <a:endParaRPr lang="en-US" dirty="0">
              <a:solidFill>
                <a:srgbClr val="1A1A1A"/>
              </a:solidFill>
              <a:latin typeface="Menlo"/>
            </a:endParaRPr>
          </a:p>
          <a:p>
            <a:r>
              <a:rPr lang="en-US" b="1" dirty="0">
                <a:solidFill>
                  <a:srgbClr val="1A1A1A"/>
                </a:solidFill>
                <a:latin typeface="Menlo"/>
              </a:rPr>
              <a:t>     return</a:t>
            </a:r>
            <a:r>
              <a:rPr lang="en-US" dirty="0">
                <a:solidFill>
                  <a:srgbClr val="1A1A1A"/>
                </a:solidFill>
                <a:latin typeface="Menlo"/>
              </a:rPr>
              <a:t> walk</a:t>
            </a:r>
            <a:endParaRPr lang="en-US" dirty="0"/>
          </a:p>
        </p:txBody>
      </p:sp>
    </p:spTree>
    <p:extLst>
      <p:ext uri="{BB962C8B-B14F-4D97-AF65-F5344CB8AC3E}">
        <p14:creationId xmlns:p14="http://schemas.microsoft.com/office/powerpoint/2010/main" val="225334341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254980"/>
            <a:ext cx="7534435" cy="584775"/>
          </a:xfrm>
          <a:prstGeom prst="rect">
            <a:avLst/>
          </a:prstGeom>
          <a:noFill/>
        </p:spPr>
        <p:txBody>
          <a:bodyPr wrap="none" rtlCol="0">
            <a:spAutoFit/>
          </a:bodyPr>
          <a:lstStyle/>
          <a:p>
            <a:r>
              <a:rPr lang="en-US" altLang="zh-CN" sz="3200" b="1" dirty="0">
                <a:solidFill>
                  <a:srgbClr val="1B828D"/>
                </a:solidFill>
                <a:latin typeface="+mn-ea"/>
                <a:cs typeface="+mn-ea"/>
                <a:sym typeface="+mn-lt"/>
              </a:rPr>
              <a:t>GCN</a:t>
            </a:r>
            <a:r>
              <a:rPr lang="zh-CN" altLang="en-US" sz="3200" b="1" dirty="0">
                <a:solidFill>
                  <a:srgbClr val="1B828D"/>
                </a:solidFill>
                <a:latin typeface="+mn-ea"/>
                <a:cs typeface="+mn-ea"/>
                <a:sym typeface="+mn-lt"/>
              </a:rPr>
              <a:t>：</a:t>
            </a:r>
            <a:r>
              <a:rPr lang="en-US" altLang="zh-CN" sz="3200" b="1" dirty="0">
                <a:solidFill>
                  <a:srgbClr val="1B828D"/>
                </a:solidFill>
                <a:latin typeface="+mn-ea"/>
                <a:cs typeface="+mn-ea"/>
                <a:sym typeface="+mn-lt"/>
              </a:rPr>
              <a:t>Graph Convolution Network</a:t>
            </a:r>
            <a:endParaRPr lang="zh-CN" altLang="en-US" sz="3200" b="1" dirty="0">
              <a:solidFill>
                <a:srgbClr val="1B828D"/>
              </a:solidFill>
              <a:latin typeface="+mn-ea"/>
              <a:cs typeface="+mn-ea"/>
              <a:sym typeface="+mn-lt"/>
            </a:endParaRP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TextBox 9">
            <a:extLst>
              <a:ext uri="{FF2B5EF4-FFF2-40B4-BE49-F238E27FC236}">
                <a16:creationId xmlns:a16="http://schemas.microsoft.com/office/drawing/2014/main" id="{051DA659-A263-4D06-9BA2-040F8F73BC4E}"/>
              </a:ext>
            </a:extLst>
          </p:cNvPr>
          <p:cNvSpPr txBox="1"/>
          <p:nvPr/>
        </p:nvSpPr>
        <p:spPr>
          <a:xfrm>
            <a:off x="491411" y="1099863"/>
            <a:ext cx="11395789"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zh-CN" altLang="en-US" b="1" dirty="0">
                <a:solidFill>
                  <a:schemeClr val="tx1">
                    <a:lumMod val="65000"/>
                    <a:lumOff val="35000"/>
                  </a:schemeClr>
                </a:solidFill>
              </a:rPr>
              <a:t>提出背景：</a:t>
            </a:r>
            <a:endParaRPr lang="en-US" altLang="zh-CN" b="1" dirty="0">
              <a:solidFill>
                <a:schemeClr val="tx1">
                  <a:lumMod val="65000"/>
                  <a:lumOff val="35000"/>
                </a:schemeClr>
              </a:solidFill>
            </a:endParaRPr>
          </a:p>
          <a:p>
            <a:pPr>
              <a:lnSpc>
                <a:spcPct val="150000"/>
              </a:lnSpc>
            </a:pPr>
            <a:r>
              <a:rPr lang="en-US" altLang="zh-CN" b="1" dirty="0">
                <a:solidFill>
                  <a:schemeClr val="tx1">
                    <a:lumMod val="65000"/>
                    <a:lumOff val="35000"/>
                  </a:schemeClr>
                </a:solidFill>
              </a:rPr>
              <a:t>       CNN</a:t>
            </a:r>
            <a:r>
              <a:rPr lang="zh-CN" altLang="en-US" b="1" dirty="0">
                <a:solidFill>
                  <a:schemeClr val="tx1">
                    <a:lumMod val="65000"/>
                    <a:lumOff val="35000"/>
                  </a:schemeClr>
                </a:solidFill>
              </a:rPr>
              <a:t>：卷积神经网络，用于图像</a:t>
            </a:r>
            <a:endParaRPr lang="en-US" altLang="zh-CN" b="1" dirty="0">
              <a:solidFill>
                <a:schemeClr val="tx1">
                  <a:lumMod val="65000"/>
                  <a:lumOff val="35000"/>
                </a:schemeClr>
              </a:solidFill>
            </a:endParaRPr>
          </a:p>
          <a:p>
            <a:pPr>
              <a:lnSpc>
                <a:spcPct val="150000"/>
              </a:lnSpc>
            </a:pPr>
            <a:r>
              <a:rPr lang="en-US" altLang="zh-CN" b="1" dirty="0">
                <a:solidFill>
                  <a:schemeClr val="tx1">
                    <a:lumMod val="65000"/>
                    <a:lumOff val="35000"/>
                  </a:schemeClr>
                </a:solidFill>
              </a:rPr>
              <a:t>       </a:t>
            </a:r>
            <a:r>
              <a:rPr lang="zh-CN" altLang="en-US" b="1" dirty="0">
                <a:solidFill>
                  <a:schemeClr val="tx1">
                    <a:lumMod val="65000"/>
                    <a:lumOff val="35000"/>
                  </a:schemeClr>
                </a:solidFill>
              </a:rPr>
              <a:t>卷积：一种运算，传统图像领域：</a:t>
            </a:r>
            <a:r>
              <a:rPr lang="en-US" altLang="zh-CN" b="1" dirty="0">
                <a:solidFill>
                  <a:schemeClr val="tx1">
                    <a:lumMod val="65000"/>
                    <a:lumOff val="35000"/>
                  </a:schemeClr>
                </a:solidFill>
              </a:rPr>
              <a:t>filter</a:t>
            </a:r>
            <a:r>
              <a:rPr lang="zh-CN" altLang="en-US" b="1" dirty="0">
                <a:solidFill>
                  <a:schemeClr val="tx1">
                    <a:lumMod val="65000"/>
                    <a:lumOff val="35000"/>
                  </a:schemeClr>
                </a:solidFill>
              </a:rPr>
              <a:t>：提取边缘，模糊图像等操作</a:t>
            </a:r>
            <a:endParaRPr lang="en-US" altLang="zh-CN" b="1" dirty="0">
              <a:solidFill>
                <a:schemeClr val="tx1">
                  <a:lumMod val="65000"/>
                  <a:lumOff val="35000"/>
                </a:schemeClr>
              </a:solidFill>
            </a:endParaRPr>
          </a:p>
        </p:txBody>
      </p:sp>
      <p:pic>
        <p:nvPicPr>
          <p:cNvPr id="11" name="Picture 10" descr="A close up of a flower&#10;&#10;Description automatically generated">
            <a:extLst>
              <a:ext uri="{FF2B5EF4-FFF2-40B4-BE49-F238E27FC236}">
                <a16:creationId xmlns:a16="http://schemas.microsoft.com/office/drawing/2014/main" id="{EA0C5419-421C-4703-A955-EC1375994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698" y="2513055"/>
            <a:ext cx="6905585" cy="2032112"/>
          </a:xfrm>
          <a:prstGeom prst="rect">
            <a:avLst/>
          </a:prstGeom>
        </p:spPr>
      </p:pic>
      <p:pic>
        <p:nvPicPr>
          <p:cNvPr id="13" name="Picture 12" descr="A close up of a flower&#10;&#10;Description automatically generated">
            <a:extLst>
              <a:ext uri="{FF2B5EF4-FFF2-40B4-BE49-F238E27FC236}">
                <a16:creationId xmlns:a16="http://schemas.microsoft.com/office/drawing/2014/main" id="{0E804478-BD62-47D3-B572-B67B141AE9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698" y="4571042"/>
            <a:ext cx="6932559" cy="2032112"/>
          </a:xfrm>
          <a:prstGeom prst="rect">
            <a:avLst/>
          </a:prstGeom>
        </p:spPr>
      </p:pic>
      <p:cxnSp>
        <p:nvCxnSpPr>
          <p:cNvPr id="15" name="Straight Arrow Connector 14">
            <a:extLst>
              <a:ext uri="{FF2B5EF4-FFF2-40B4-BE49-F238E27FC236}">
                <a16:creationId xmlns:a16="http://schemas.microsoft.com/office/drawing/2014/main" id="{D69C6B70-1B7F-4A72-B4EE-FA8427F7AF81}"/>
              </a:ext>
            </a:extLst>
          </p:cNvPr>
          <p:cNvCxnSpPr>
            <a:cxnSpLocks/>
          </p:cNvCxnSpPr>
          <p:nvPr/>
        </p:nvCxnSpPr>
        <p:spPr>
          <a:xfrm>
            <a:off x="8102851" y="4545167"/>
            <a:ext cx="106830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Rectangle 3">
            <a:extLst>
              <a:ext uri="{FF2B5EF4-FFF2-40B4-BE49-F238E27FC236}">
                <a16:creationId xmlns:a16="http://schemas.microsoft.com/office/drawing/2014/main" id="{87DAAA2A-8B1B-4B23-8A39-34DF34E68620}"/>
              </a:ext>
            </a:extLst>
          </p:cNvPr>
          <p:cNvSpPr>
            <a:spLocks noChangeArrowheads="1"/>
          </p:cNvSpPr>
          <p:nvPr/>
        </p:nvSpPr>
        <p:spPr bwMode="auto">
          <a:xfrm>
            <a:off x="9177258" y="3514115"/>
            <a:ext cx="2560652"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333333"/>
                </a:solidFill>
                <a:effectLst/>
                <a:latin typeface="+mj-ea"/>
                <a:ea typeface="+mj-ea"/>
              </a:rPr>
              <a:t>把滤波器</a:t>
            </a:r>
            <a:r>
              <a:rPr kumimoji="0" lang="en-US" altLang="en-US" sz="1600" b="0" i="0" u="none" strike="noStrike" cap="none" normalizeH="0" baseline="0" dirty="0">
                <a:ln>
                  <a:noFill/>
                </a:ln>
                <a:solidFill>
                  <a:srgbClr val="333333"/>
                </a:solidFill>
                <a:effectLst/>
                <a:latin typeface="+mj-ea"/>
                <a:ea typeface="+mj-ea"/>
              </a:rPr>
              <a:t> filter 变成了可学习的参数。通过不同的损失函数，让滤波器的值根据我们的不同目的去进行更新，从而根据我们的目的自动对图像中的有用信息进行提取。也就是我们说的提取特征。</a:t>
            </a:r>
            <a:r>
              <a:rPr kumimoji="0" lang="en-US" altLang="en-US" sz="1600" b="0" i="0" u="none" strike="noStrike" cap="none" normalizeH="0" baseline="0" dirty="0">
                <a:ln>
                  <a:noFill/>
                </a:ln>
                <a:solidFill>
                  <a:schemeClr val="tx1"/>
                </a:solidFill>
                <a:effectLst/>
                <a:latin typeface="+mj-ea"/>
                <a:ea typeface="+mj-ea"/>
              </a:rPr>
              <a:t> </a:t>
            </a:r>
          </a:p>
        </p:txBody>
      </p:sp>
      <p:sp>
        <p:nvSpPr>
          <p:cNvPr id="18" name="Rectangle 17">
            <a:extLst>
              <a:ext uri="{FF2B5EF4-FFF2-40B4-BE49-F238E27FC236}">
                <a16:creationId xmlns:a16="http://schemas.microsoft.com/office/drawing/2014/main" id="{3ECDAF69-59E2-4445-B875-E0A6D0E33283}"/>
              </a:ext>
            </a:extLst>
          </p:cNvPr>
          <p:cNvSpPr/>
          <p:nvPr/>
        </p:nvSpPr>
        <p:spPr>
          <a:xfrm>
            <a:off x="8294603" y="4014071"/>
            <a:ext cx="684803" cy="456535"/>
          </a:xfrm>
          <a:prstGeom prst="rect">
            <a:avLst/>
          </a:prstGeom>
        </p:spPr>
        <p:txBody>
          <a:bodyPr wrap="none">
            <a:spAutoFit/>
          </a:bodyPr>
          <a:lstStyle/>
          <a:p>
            <a:pPr>
              <a:lnSpc>
                <a:spcPct val="150000"/>
              </a:lnSpc>
            </a:pPr>
            <a:r>
              <a:rPr lang="en-US" altLang="zh-CN" b="1" dirty="0">
                <a:solidFill>
                  <a:srgbClr val="FF0000"/>
                </a:solidFill>
              </a:rPr>
              <a:t>CNN</a:t>
            </a:r>
          </a:p>
        </p:txBody>
      </p:sp>
    </p:spTree>
    <p:extLst>
      <p:ext uri="{BB962C8B-B14F-4D97-AF65-F5344CB8AC3E}">
        <p14:creationId xmlns:p14="http://schemas.microsoft.com/office/powerpoint/2010/main" val="189750406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257690" y="316535"/>
            <a:ext cx="10620181" cy="523220"/>
          </a:xfrm>
          <a:prstGeom prst="rect">
            <a:avLst/>
          </a:prstGeom>
          <a:noFill/>
        </p:spPr>
        <p:txBody>
          <a:bodyPr wrap="square" rtlCol="0">
            <a:spAutoFit/>
          </a:bodyPr>
          <a:lstStyle/>
          <a:p>
            <a:r>
              <a:rPr lang="zh-CN" altLang="en-US" sz="2800" b="1" dirty="0">
                <a:solidFill>
                  <a:srgbClr val="1B828D"/>
                </a:solidFill>
                <a:latin typeface="+mn-ea"/>
                <a:cs typeface="+mn-ea"/>
                <a:sym typeface="+mn-lt"/>
              </a:rPr>
              <a:t>基础知识：</a:t>
            </a:r>
            <a:r>
              <a:rPr lang="en-US" altLang="zh-CN" sz="2800" b="1" dirty="0">
                <a:solidFill>
                  <a:srgbClr val="1B828D"/>
                </a:solidFill>
                <a:latin typeface="+mn-ea"/>
                <a:cs typeface="+mn-ea"/>
                <a:sym typeface="+mn-lt"/>
              </a:rPr>
              <a:t>Random walk based meta-path</a:t>
            </a:r>
            <a:endParaRPr lang="zh-CN" altLang="en-US" sz="2800" b="1" dirty="0">
              <a:solidFill>
                <a:srgbClr val="1B828D"/>
              </a:solidFill>
              <a:latin typeface="+mn-ea"/>
              <a:cs typeface="+mn-ea"/>
              <a:sym typeface="+mn-lt"/>
            </a:endParaRP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TextBox 9">
            <a:extLst>
              <a:ext uri="{FF2B5EF4-FFF2-40B4-BE49-F238E27FC236}">
                <a16:creationId xmlns:a16="http://schemas.microsoft.com/office/drawing/2014/main" id="{051DA659-A263-4D06-9BA2-040F8F73BC4E}"/>
              </a:ext>
            </a:extLst>
          </p:cNvPr>
          <p:cNvSpPr txBox="1"/>
          <p:nvPr/>
        </p:nvSpPr>
        <p:spPr>
          <a:xfrm>
            <a:off x="314129" y="1005376"/>
            <a:ext cx="8801296"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zh-CN" altLang="en-US" b="1" dirty="0">
                <a:solidFill>
                  <a:schemeClr val="tx1">
                    <a:lumMod val="65000"/>
                    <a:lumOff val="35000"/>
                  </a:schemeClr>
                </a:solidFill>
              </a:rPr>
              <a:t>对于异构节点如何生成 </a:t>
            </a:r>
            <a:r>
              <a:rPr lang="en-US" altLang="zh-CN" b="1" dirty="0">
                <a:solidFill>
                  <a:schemeClr val="tx1">
                    <a:lumMod val="65000"/>
                    <a:lumOff val="35000"/>
                  </a:schemeClr>
                </a:solidFill>
              </a:rPr>
              <a:t>random walk</a:t>
            </a:r>
            <a:r>
              <a:rPr lang="zh-CN" altLang="en-US" b="1" dirty="0">
                <a:solidFill>
                  <a:schemeClr val="tx1">
                    <a:lumMod val="65000"/>
                    <a:lumOff val="35000"/>
                  </a:schemeClr>
                </a:solidFill>
              </a:rPr>
              <a:t>：</a:t>
            </a:r>
            <a:endParaRPr lang="en-US" altLang="zh-CN" b="1" dirty="0">
              <a:solidFill>
                <a:schemeClr val="tx1">
                  <a:lumMod val="65000"/>
                  <a:lumOff val="35000"/>
                </a:schemeClr>
              </a:solidFill>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picture containing clock&#10;&#10;Description automatically generated">
            <a:extLst>
              <a:ext uri="{FF2B5EF4-FFF2-40B4-BE49-F238E27FC236}">
                <a16:creationId xmlns:a16="http://schemas.microsoft.com/office/drawing/2014/main" id="{5230F1F0-726D-4D5C-9B8F-9CBA8FE4C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1311" y="1623265"/>
            <a:ext cx="4566599" cy="3033865"/>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92C2B2B1-39CC-4378-929D-9B1CF6888C00}"/>
              </a:ext>
            </a:extLst>
          </p:cNvPr>
          <p:cNvSpPr/>
          <p:nvPr/>
        </p:nvSpPr>
        <p:spPr>
          <a:xfrm>
            <a:off x="514350" y="1667136"/>
            <a:ext cx="6496050" cy="787523"/>
          </a:xfrm>
          <a:prstGeom prst="rect">
            <a:avLst/>
          </a:prstGeom>
        </p:spPr>
        <p:txBody>
          <a:bodyPr wrap="square">
            <a:spAutoFit/>
          </a:bodyPr>
          <a:lstStyle/>
          <a:p>
            <a:pPr>
              <a:lnSpc>
                <a:spcPct val="150000"/>
              </a:lnSpc>
            </a:pPr>
            <a:r>
              <a:rPr lang="zh-CN" altLang="en-US" sz="1600" b="1" dirty="0">
                <a:solidFill>
                  <a:schemeClr val="accent2">
                    <a:lumMod val="50000"/>
                  </a:schemeClr>
                </a:solidFill>
                <a:latin typeface="+mj-ea"/>
                <a:ea typeface="+mj-ea"/>
              </a:rPr>
              <a:t>原始的 </a:t>
            </a:r>
            <a:r>
              <a:rPr lang="en-US" altLang="zh-CN" sz="1600" b="1" dirty="0" err="1">
                <a:solidFill>
                  <a:schemeClr val="accent2">
                    <a:lumMod val="50000"/>
                  </a:schemeClr>
                </a:solidFill>
                <a:latin typeface="+mj-ea"/>
                <a:ea typeface="+mj-ea"/>
              </a:rPr>
              <a:t>deepwalk</a:t>
            </a:r>
            <a:r>
              <a:rPr lang="en-US" altLang="zh-CN" sz="1600" b="1" dirty="0">
                <a:solidFill>
                  <a:schemeClr val="accent2">
                    <a:lumMod val="50000"/>
                  </a:schemeClr>
                </a:solidFill>
                <a:latin typeface="+mj-ea"/>
                <a:ea typeface="+mj-ea"/>
              </a:rPr>
              <a:t> </a:t>
            </a:r>
            <a:r>
              <a:rPr lang="zh-CN" altLang="en-US" sz="1600" b="1" dirty="0">
                <a:solidFill>
                  <a:schemeClr val="accent2">
                    <a:lumMod val="50000"/>
                  </a:schemeClr>
                </a:solidFill>
                <a:latin typeface="+mj-ea"/>
                <a:ea typeface="+mj-ea"/>
              </a:rPr>
              <a:t>：</a:t>
            </a:r>
            <a:r>
              <a:rPr lang="zh-CN" altLang="en-US" sz="1600" b="1" dirty="0">
                <a:solidFill>
                  <a:schemeClr val="tx1">
                    <a:lumMod val="65000"/>
                    <a:lumOff val="35000"/>
                  </a:schemeClr>
                </a:solidFill>
                <a:latin typeface="+mj-ea"/>
                <a:ea typeface="+mj-ea"/>
              </a:rPr>
              <a:t>忽略了节点的类型信息，而将作者、论文、会议都视作同一类型的节点，丢失了大量语义信息。</a:t>
            </a:r>
            <a:endParaRPr lang="en-US" sz="1600" b="1" dirty="0">
              <a:solidFill>
                <a:schemeClr val="tx1">
                  <a:lumMod val="65000"/>
                  <a:lumOff val="35000"/>
                </a:schemeClr>
              </a:solidFill>
              <a:latin typeface="+mj-ea"/>
              <a:ea typeface="+mj-ea"/>
            </a:endParaRPr>
          </a:p>
        </p:txBody>
      </p:sp>
      <p:sp>
        <p:nvSpPr>
          <p:cNvPr id="15" name="Rectangle 14">
            <a:extLst>
              <a:ext uri="{FF2B5EF4-FFF2-40B4-BE49-F238E27FC236}">
                <a16:creationId xmlns:a16="http://schemas.microsoft.com/office/drawing/2014/main" id="{95AE58AD-FFA0-4A15-B7A5-80C03CABD577}"/>
              </a:ext>
            </a:extLst>
          </p:cNvPr>
          <p:cNvSpPr/>
          <p:nvPr/>
        </p:nvSpPr>
        <p:spPr>
          <a:xfrm>
            <a:off x="514350" y="2952750"/>
            <a:ext cx="6353362" cy="787523"/>
          </a:xfrm>
          <a:prstGeom prst="rect">
            <a:avLst/>
          </a:prstGeom>
        </p:spPr>
        <p:txBody>
          <a:bodyPr wrap="square">
            <a:spAutoFit/>
          </a:bodyPr>
          <a:lstStyle/>
          <a:p>
            <a:pPr>
              <a:lnSpc>
                <a:spcPct val="150000"/>
              </a:lnSpc>
            </a:pPr>
            <a:r>
              <a:rPr lang="zh-CN" altLang="en-US" sz="1600" b="1" dirty="0">
                <a:solidFill>
                  <a:schemeClr val="tx1">
                    <a:lumMod val="65000"/>
                    <a:lumOff val="35000"/>
                  </a:schemeClr>
                </a:solidFill>
                <a:latin typeface="+mj-ea"/>
                <a:ea typeface="+mj-ea"/>
              </a:rPr>
              <a:t>基于元路径的游走策略：元路径可以理解为预定义的节点类型序列，比如</a:t>
            </a:r>
            <a:r>
              <a:rPr lang="en-US" altLang="zh-CN" sz="1600" b="1" dirty="0">
                <a:solidFill>
                  <a:schemeClr val="tx1">
                    <a:lumMod val="65000"/>
                    <a:lumOff val="35000"/>
                  </a:schemeClr>
                </a:solidFill>
                <a:latin typeface="+mj-ea"/>
                <a:ea typeface="+mj-ea"/>
              </a:rPr>
              <a:t>APV</a:t>
            </a:r>
            <a:r>
              <a:rPr lang="zh-CN" altLang="en-US" sz="1600" b="1" dirty="0">
                <a:solidFill>
                  <a:schemeClr val="tx1">
                    <a:lumMod val="65000"/>
                    <a:lumOff val="35000"/>
                  </a:schemeClr>
                </a:solidFill>
                <a:latin typeface="+mj-ea"/>
                <a:ea typeface="+mj-ea"/>
              </a:rPr>
              <a:t>表示：作者（</a:t>
            </a:r>
            <a:r>
              <a:rPr lang="en-US" altLang="zh-CN" sz="1600" b="1" dirty="0">
                <a:solidFill>
                  <a:schemeClr val="tx1">
                    <a:lumMod val="65000"/>
                    <a:lumOff val="35000"/>
                  </a:schemeClr>
                </a:solidFill>
                <a:latin typeface="+mj-ea"/>
                <a:ea typeface="+mj-ea"/>
              </a:rPr>
              <a:t>Author</a:t>
            </a:r>
            <a:r>
              <a:rPr lang="zh-CN" altLang="en-US" sz="1600" b="1" dirty="0">
                <a:solidFill>
                  <a:schemeClr val="tx1">
                    <a:lumMod val="65000"/>
                    <a:lumOff val="35000"/>
                  </a:schemeClr>
                </a:solidFill>
                <a:latin typeface="+mj-ea"/>
                <a:ea typeface="+mj-ea"/>
              </a:rPr>
              <a:t>）</a:t>
            </a:r>
            <a:r>
              <a:rPr lang="en-US" altLang="zh-CN" sz="1600" b="1" dirty="0">
                <a:solidFill>
                  <a:schemeClr val="tx1">
                    <a:lumMod val="65000"/>
                    <a:lumOff val="35000"/>
                  </a:schemeClr>
                </a:solidFill>
                <a:latin typeface="+mj-ea"/>
                <a:ea typeface="+mj-ea"/>
              </a:rPr>
              <a:t>- </a:t>
            </a:r>
            <a:r>
              <a:rPr lang="zh-CN" altLang="en-US" sz="1600" b="1" dirty="0">
                <a:solidFill>
                  <a:schemeClr val="tx1">
                    <a:lumMod val="65000"/>
                    <a:lumOff val="35000"/>
                  </a:schemeClr>
                </a:solidFill>
                <a:latin typeface="+mj-ea"/>
                <a:ea typeface="+mj-ea"/>
              </a:rPr>
              <a:t>论文（</a:t>
            </a:r>
            <a:r>
              <a:rPr lang="en-US" altLang="zh-CN" sz="1600" b="1" dirty="0">
                <a:solidFill>
                  <a:schemeClr val="tx1">
                    <a:lumMod val="65000"/>
                    <a:lumOff val="35000"/>
                  </a:schemeClr>
                </a:solidFill>
                <a:latin typeface="+mj-ea"/>
                <a:ea typeface="+mj-ea"/>
              </a:rPr>
              <a:t>Paper</a:t>
            </a:r>
            <a:r>
              <a:rPr lang="zh-CN" altLang="en-US" sz="1600" b="1" dirty="0">
                <a:solidFill>
                  <a:schemeClr val="tx1">
                    <a:lumMod val="65000"/>
                    <a:lumOff val="35000"/>
                  </a:schemeClr>
                </a:solidFill>
                <a:latin typeface="+mj-ea"/>
                <a:ea typeface="+mj-ea"/>
              </a:rPr>
              <a:t>）</a:t>
            </a:r>
            <a:r>
              <a:rPr lang="en-US" altLang="zh-CN" sz="1600" b="1" dirty="0">
                <a:solidFill>
                  <a:schemeClr val="tx1">
                    <a:lumMod val="65000"/>
                    <a:lumOff val="35000"/>
                  </a:schemeClr>
                </a:solidFill>
                <a:latin typeface="+mj-ea"/>
                <a:ea typeface="+mj-ea"/>
              </a:rPr>
              <a:t>- </a:t>
            </a:r>
            <a:r>
              <a:rPr lang="zh-CN" altLang="en-US" sz="1600" b="1" dirty="0">
                <a:solidFill>
                  <a:schemeClr val="tx1">
                    <a:lumMod val="65000"/>
                    <a:lumOff val="35000"/>
                  </a:schemeClr>
                </a:solidFill>
                <a:latin typeface="+mj-ea"/>
                <a:ea typeface="+mj-ea"/>
              </a:rPr>
              <a:t>期刊（</a:t>
            </a:r>
            <a:r>
              <a:rPr lang="en-US" altLang="zh-CN" sz="1600" b="1" dirty="0">
                <a:solidFill>
                  <a:schemeClr val="tx1">
                    <a:lumMod val="65000"/>
                    <a:lumOff val="35000"/>
                  </a:schemeClr>
                </a:solidFill>
                <a:latin typeface="+mj-ea"/>
                <a:ea typeface="+mj-ea"/>
              </a:rPr>
              <a:t>Venue</a:t>
            </a:r>
            <a:r>
              <a:rPr lang="zh-CN" altLang="en-US" sz="1600" b="1" dirty="0">
                <a:solidFill>
                  <a:schemeClr val="tx1">
                    <a:lumMod val="65000"/>
                    <a:lumOff val="35000"/>
                  </a:schemeClr>
                </a:solidFill>
                <a:latin typeface="+mj-ea"/>
                <a:ea typeface="+mj-ea"/>
              </a:rPr>
              <a:t>）</a:t>
            </a:r>
            <a:endParaRPr lang="en-US" sz="1600" b="1" dirty="0">
              <a:solidFill>
                <a:schemeClr val="tx1">
                  <a:lumMod val="65000"/>
                  <a:lumOff val="35000"/>
                </a:schemeClr>
              </a:solidFill>
              <a:latin typeface="+mj-ea"/>
              <a:ea typeface="+mj-ea"/>
            </a:endParaRPr>
          </a:p>
        </p:txBody>
      </p:sp>
      <p:cxnSp>
        <p:nvCxnSpPr>
          <p:cNvPr id="16" name="Straight Arrow Connector 15">
            <a:extLst>
              <a:ext uri="{FF2B5EF4-FFF2-40B4-BE49-F238E27FC236}">
                <a16:creationId xmlns:a16="http://schemas.microsoft.com/office/drawing/2014/main" id="{2D88885E-632E-4C0F-B379-C0BBFA0758CE}"/>
              </a:ext>
            </a:extLst>
          </p:cNvPr>
          <p:cNvCxnSpPr>
            <a:cxnSpLocks/>
          </p:cNvCxnSpPr>
          <p:nvPr/>
        </p:nvCxnSpPr>
        <p:spPr>
          <a:xfrm>
            <a:off x="3136900" y="2605088"/>
            <a:ext cx="0" cy="34766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78752AF4-261F-4681-9C83-177B0274EBD4}"/>
              </a:ext>
            </a:extLst>
          </p:cNvPr>
          <p:cNvPicPr>
            <a:picLocks noChangeAspect="1"/>
          </p:cNvPicPr>
          <p:nvPr/>
        </p:nvPicPr>
        <p:blipFill>
          <a:blip r:embed="rId4"/>
          <a:stretch>
            <a:fillRect/>
          </a:stretch>
        </p:blipFill>
        <p:spPr>
          <a:xfrm>
            <a:off x="858416" y="3937532"/>
            <a:ext cx="5083046" cy="2746547"/>
          </a:xfrm>
          <a:prstGeom prst="rect">
            <a:avLst/>
          </a:prstGeom>
          <a:ln>
            <a:solidFill>
              <a:schemeClr val="tx1">
                <a:lumMod val="85000"/>
                <a:lumOff val="15000"/>
              </a:schemeClr>
            </a:solidFill>
          </a:ln>
        </p:spPr>
      </p:pic>
    </p:spTree>
    <p:extLst>
      <p:ext uri="{BB962C8B-B14F-4D97-AF65-F5344CB8AC3E}">
        <p14:creationId xmlns:p14="http://schemas.microsoft.com/office/powerpoint/2010/main" val="261137004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257690" y="316535"/>
            <a:ext cx="10620181" cy="523220"/>
          </a:xfrm>
          <a:prstGeom prst="rect">
            <a:avLst/>
          </a:prstGeom>
          <a:noFill/>
        </p:spPr>
        <p:txBody>
          <a:bodyPr wrap="square" rtlCol="0">
            <a:spAutoFit/>
          </a:bodyPr>
          <a:lstStyle/>
          <a:p>
            <a:r>
              <a:rPr lang="zh-CN" altLang="en-US" sz="2800" b="1" dirty="0">
                <a:solidFill>
                  <a:srgbClr val="1B828D"/>
                </a:solidFill>
                <a:latin typeface="+mn-ea"/>
                <a:cs typeface="+mn-ea"/>
                <a:sym typeface="+mn-lt"/>
              </a:rPr>
              <a:t>基础知识：</a:t>
            </a:r>
            <a:r>
              <a:rPr lang="en-US" altLang="zh-CN" sz="2800" b="1" dirty="0">
                <a:solidFill>
                  <a:srgbClr val="1B828D"/>
                </a:solidFill>
                <a:latin typeface="+mn-ea"/>
                <a:cs typeface="+mn-ea"/>
                <a:sym typeface="+mn-lt"/>
              </a:rPr>
              <a:t>Random walk based meta-path</a:t>
            </a:r>
            <a:endParaRPr lang="zh-CN" altLang="en-US" sz="2800" b="1" dirty="0">
              <a:solidFill>
                <a:srgbClr val="1B828D"/>
              </a:solidFill>
              <a:latin typeface="+mn-ea"/>
              <a:cs typeface="+mn-ea"/>
              <a:sym typeface="+mn-lt"/>
            </a:endParaRP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TextBox 9">
            <a:extLst>
              <a:ext uri="{FF2B5EF4-FFF2-40B4-BE49-F238E27FC236}">
                <a16:creationId xmlns:a16="http://schemas.microsoft.com/office/drawing/2014/main" id="{051DA659-A263-4D06-9BA2-040F8F73BC4E}"/>
              </a:ext>
            </a:extLst>
          </p:cNvPr>
          <p:cNvSpPr txBox="1"/>
          <p:nvPr/>
        </p:nvSpPr>
        <p:spPr>
          <a:xfrm>
            <a:off x="314129" y="1045651"/>
            <a:ext cx="8801296"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zh-CN" altLang="en-US" b="1" dirty="0">
                <a:solidFill>
                  <a:schemeClr val="tx1">
                    <a:lumMod val="65000"/>
                    <a:lumOff val="35000"/>
                  </a:schemeClr>
                </a:solidFill>
              </a:rPr>
              <a:t>跳转策略：</a:t>
            </a:r>
            <a:endParaRPr lang="en-US" altLang="zh-CN" b="1" dirty="0">
              <a:solidFill>
                <a:schemeClr val="tx1">
                  <a:lumMod val="65000"/>
                  <a:lumOff val="35000"/>
                </a:schemeClr>
              </a:solidFill>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90790242-04AA-4D9B-B6D5-CB03EE9DF262}"/>
              </a:ext>
            </a:extLst>
          </p:cNvPr>
          <p:cNvPicPr>
            <a:picLocks noChangeAspect="1"/>
          </p:cNvPicPr>
          <p:nvPr/>
        </p:nvPicPr>
        <p:blipFill>
          <a:blip r:embed="rId3"/>
          <a:stretch>
            <a:fillRect/>
          </a:stretch>
        </p:blipFill>
        <p:spPr>
          <a:xfrm>
            <a:off x="376237" y="2061415"/>
            <a:ext cx="5038725" cy="2957265"/>
          </a:xfrm>
          <a:prstGeom prst="rect">
            <a:avLst/>
          </a:prstGeom>
        </p:spPr>
      </p:pic>
      <p:sp>
        <p:nvSpPr>
          <p:cNvPr id="18" name="TextBox 17">
            <a:extLst>
              <a:ext uri="{FF2B5EF4-FFF2-40B4-BE49-F238E27FC236}">
                <a16:creationId xmlns:a16="http://schemas.microsoft.com/office/drawing/2014/main" id="{C9912101-ECC6-4FCD-8C67-EDCC6620FE08}"/>
              </a:ext>
            </a:extLst>
          </p:cNvPr>
          <p:cNvSpPr txBox="1"/>
          <p:nvPr/>
        </p:nvSpPr>
        <p:spPr>
          <a:xfrm>
            <a:off x="5958602" y="1039460"/>
            <a:ext cx="6138140" cy="872034"/>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zh-CN" b="1" dirty="0">
                <a:solidFill>
                  <a:schemeClr val="tx1">
                    <a:lumMod val="65000"/>
                    <a:lumOff val="35000"/>
                  </a:schemeClr>
                </a:solidFill>
              </a:rPr>
              <a:t>Skip-gram</a:t>
            </a:r>
            <a:r>
              <a:rPr lang="zh-CN" altLang="en-US" b="1" dirty="0">
                <a:solidFill>
                  <a:schemeClr val="tx1">
                    <a:lumMod val="65000"/>
                    <a:lumOff val="35000"/>
                  </a:schemeClr>
                </a:solidFill>
              </a:rPr>
              <a:t>：区分不同类型的节点：</a:t>
            </a:r>
            <a:endParaRPr lang="en-US" altLang="zh-CN" b="1" dirty="0">
              <a:solidFill>
                <a:schemeClr val="tx1">
                  <a:lumMod val="65000"/>
                  <a:lumOff val="35000"/>
                </a:schemeClr>
              </a:solidFill>
            </a:endParaRPr>
          </a:p>
          <a:p>
            <a:pPr>
              <a:lnSpc>
                <a:spcPct val="150000"/>
              </a:lnSpc>
            </a:pPr>
            <a:r>
              <a:rPr lang="en-US" altLang="zh-CN" b="1" dirty="0">
                <a:solidFill>
                  <a:schemeClr val="tx1">
                    <a:lumMod val="65000"/>
                    <a:lumOff val="35000"/>
                  </a:schemeClr>
                </a:solidFill>
              </a:rPr>
              <a:t>     Heterogeneous negative sampling</a:t>
            </a:r>
          </a:p>
        </p:txBody>
      </p:sp>
      <p:cxnSp>
        <p:nvCxnSpPr>
          <p:cNvPr id="14" name="Straight Connector 13">
            <a:extLst>
              <a:ext uri="{FF2B5EF4-FFF2-40B4-BE49-F238E27FC236}">
                <a16:creationId xmlns:a16="http://schemas.microsoft.com/office/drawing/2014/main" id="{203A25E7-E8F8-4890-A384-7D107041D5D9}"/>
              </a:ext>
            </a:extLst>
          </p:cNvPr>
          <p:cNvCxnSpPr>
            <a:cxnSpLocks/>
          </p:cNvCxnSpPr>
          <p:nvPr/>
        </p:nvCxnSpPr>
        <p:spPr>
          <a:xfrm>
            <a:off x="5715000" y="1274882"/>
            <a:ext cx="0" cy="5048697"/>
          </a:xfrm>
          <a:prstGeom prst="line">
            <a:avLst/>
          </a:prstGeom>
          <a:ln w="28575"/>
        </p:spPr>
        <p:style>
          <a:lnRef idx="1">
            <a:schemeClr val="dk1"/>
          </a:lnRef>
          <a:fillRef idx="0">
            <a:schemeClr val="dk1"/>
          </a:fillRef>
          <a:effectRef idx="0">
            <a:schemeClr val="dk1"/>
          </a:effectRef>
          <a:fontRef idx="minor">
            <a:schemeClr val="tx1"/>
          </a:fontRef>
        </p:style>
      </p:cxnSp>
      <p:pic>
        <p:nvPicPr>
          <p:cNvPr id="20" name="Picture 19" descr="A close up of a logo&#10;&#10;Description automatically generated">
            <a:extLst>
              <a:ext uri="{FF2B5EF4-FFF2-40B4-BE49-F238E27FC236}">
                <a16:creationId xmlns:a16="http://schemas.microsoft.com/office/drawing/2014/main" id="{4D2F42BF-ABAA-4941-A26A-E9768AB27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076" y="1911494"/>
            <a:ext cx="3390898" cy="878273"/>
          </a:xfrm>
          <a:prstGeom prst="rect">
            <a:avLst/>
          </a:prstGeom>
        </p:spPr>
      </p:pic>
      <p:sp>
        <p:nvSpPr>
          <p:cNvPr id="22" name="Rectangle 1">
            <a:extLst>
              <a:ext uri="{FF2B5EF4-FFF2-40B4-BE49-F238E27FC236}">
                <a16:creationId xmlns:a16="http://schemas.microsoft.com/office/drawing/2014/main" id="{A1E89AE6-7FC1-43D1-AFCA-19D20FA704DC}"/>
              </a:ext>
            </a:extLst>
          </p:cNvPr>
          <p:cNvSpPr>
            <a:spLocks noChangeArrowheads="1"/>
          </p:cNvSpPr>
          <p:nvPr/>
        </p:nvSpPr>
        <p:spPr bwMode="auto">
          <a:xfrm>
            <a:off x="6162676" y="2686037"/>
            <a:ext cx="57151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lumMod val="65000"/>
                    <a:lumOff val="35000"/>
                  </a:schemeClr>
                </a:solidFill>
                <a:effectLst/>
                <a:latin typeface="+mj-ea"/>
                <a:ea typeface="+mj-ea"/>
              </a:rPr>
              <a:t>  </a:t>
            </a:r>
            <a:r>
              <a:rPr kumimoji="0" lang="en-US" altLang="en-US" sz="900" b="1" i="0" u="none" strike="noStrike" cap="none" normalizeH="0" baseline="0" dirty="0">
                <a:ln>
                  <a:noFill/>
                </a:ln>
                <a:solidFill>
                  <a:schemeClr val="tx1">
                    <a:lumMod val="65000"/>
                    <a:lumOff val="35000"/>
                  </a:schemeClr>
                </a:solidFill>
                <a:effectLst/>
                <a:latin typeface="+mj-ea"/>
                <a:ea typeface="+mj-ea"/>
              </a:rPr>
              <a:t>     </a:t>
            </a:r>
            <a:r>
              <a:rPr kumimoji="0" lang="en-US" altLang="en-US" sz="1200" b="1" i="0" u="none" strike="noStrike" cap="none" normalizeH="0" baseline="0" dirty="0" err="1">
                <a:ln>
                  <a:noFill/>
                </a:ln>
                <a:solidFill>
                  <a:schemeClr val="tx1">
                    <a:lumMod val="65000"/>
                    <a:lumOff val="35000"/>
                  </a:schemeClr>
                </a:solidFill>
                <a:effectLst/>
                <a:latin typeface="+mj-ea"/>
                <a:ea typeface="+mj-ea"/>
              </a:rPr>
              <a:t>是整个网络中类型为t的集合，即根据同类型的节点进行softmax归一化</a:t>
            </a:r>
            <a:r>
              <a:rPr kumimoji="0" lang="en-US" altLang="en-US" sz="1200" b="1" i="0" u="none" strike="noStrike" cap="none" normalizeH="0" baseline="0" dirty="0">
                <a:ln>
                  <a:noFill/>
                </a:ln>
                <a:solidFill>
                  <a:schemeClr val="tx1">
                    <a:lumMod val="65000"/>
                    <a:lumOff val="35000"/>
                  </a:schemeClr>
                </a:solidFill>
                <a:effectLst/>
                <a:latin typeface="+mj-ea"/>
                <a:ea typeface="+mj-ea"/>
              </a:rPr>
              <a:t>。</a:t>
            </a:r>
            <a:endParaRPr kumimoji="0" lang="en-US" altLang="en-US" sz="1800" b="1" i="0" u="none" strike="noStrike" cap="none" normalizeH="0" baseline="0" dirty="0">
              <a:ln>
                <a:noFill/>
              </a:ln>
              <a:solidFill>
                <a:schemeClr val="tx1">
                  <a:lumMod val="65000"/>
                  <a:lumOff val="35000"/>
                </a:schemeClr>
              </a:solidFill>
              <a:effectLst/>
              <a:latin typeface="+mj-ea"/>
              <a:ea typeface="+mj-ea"/>
            </a:endParaRPr>
          </a:p>
        </p:txBody>
      </p:sp>
      <p:pic>
        <p:nvPicPr>
          <p:cNvPr id="14338" name="Picture 2" descr="V_t">
            <a:extLst>
              <a:ext uri="{FF2B5EF4-FFF2-40B4-BE49-F238E27FC236}">
                <a16:creationId xmlns:a16="http://schemas.microsoft.com/office/drawing/2014/main" id="{042B5382-03A1-42B3-A06B-01D9D64E1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7214" y="2842150"/>
            <a:ext cx="142875" cy="14287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FE001F7C-EBA1-4D6B-A138-D44257B01F2D}"/>
              </a:ext>
            </a:extLst>
          </p:cNvPr>
          <p:cNvPicPr>
            <a:picLocks noChangeAspect="1"/>
          </p:cNvPicPr>
          <p:nvPr/>
        </p:nvPicPr>
        <p:blipFill>
          <a:blip r:embed="rId6"/>
          <a:stretch>
            <a:fillRect/>
          </a:stretch>
        </p:blipFill>
        <p:spPr>
          <a:xfrm>
            <a:off x="5947354" y="3145723"/>
            <a:ext cx="6145838" cy="3177856"/>
          </a:xfrm>
          <a:prstGeom prst="rect">
            <a:avLst/>
          </a:prstGeom>
        </p:spPr>
      </p:pic>
    </p:spTree>
    <p:extLst>
      <p:ext uri="{BB962C8B-B14F-4D97-AF65-F5344CB8AC3E}">
        <p14:creationId xmlns:p14="http://schemas.microsoft.com/office/powerpoint/2010/main" val="263944901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TextBox 9">
            <a:extLst>
              <a:ext uri="{FF2B5EF4-FFF2-40B4-BE49-F238E27FC236}">
                <a16:creationId xmlns:a16="http://schemas.microsoft.com/office/drawing/2014/main" id="{051DA659-A263-4D06-9BA2-040F8F73BC4E}"/>
              </a:ext>
            </a:extLst>
          </p:cNvPr>
          <p:cNvSpPr txBox="1"/>
          <p:nvPr/>
        </p:nvSpPr>
        <p:spPr>
          <a:xfrm>
            <a:off x="314129" y="1118382"/>
            <a:ext cx="10375640" cy="21204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zh-CN" altLang="en-US" b="1" dirty="0">
                <a:solidFill>
                  <a:schemeClr val="tx1">
                    <a:lumMod val="65000"/>
                    <a:lumOff val="35000"/>
                  </a:schemeClr>
                </a:solidFill>
              </a:rPr>
              <a:t>目的：构建</a:t>
            </a:r>
            <a:r>
              <a:rPr lang="en-US" altLang="zh-CN" b="1" dirty="0">
                <a:solidFill>
                  <a:schemeClr val="tx1">
                    <a:lumMod val="65000"/>
                    <a:lumOff val="35000"/>
                  </a:schemeClr>
                </a:solidFill>
              </a:rPr>
              <a:t>item graph, </a:t>
            </a:r>
            <a:r>
              <a:rPr lang="zh-CN" altLang="en-US" b="1" dirty="0">
                <a:solidFill>
                  <a:schemeClr val="tx1">
                    <a:lumMod val="65000"/>
                    <a:lumOff val="35000"/>
                  </a:schemeClr>
                </a:solidFill>
              </a:rPr>
              <a:t>用 </a:t>
            </a:r>
            <a:r>
              <a:rPr lang="en-US" altLang="zh-CN" b="1" dirty="0" err="1">
                <a:solidFill>
                  <a:schemeClr val="tx1">
                    <a:lumMod val="65000"/>
                    <a:lumOff val="35000"/>
                  </a:schemeClr>
                </a:solidFill>
              </a:rPr>
              <a:t>deepwalk</a:t>
            </a:r>
            <a:r>
              <a:rPr lang="en-US" altLang="zh-CN" b="1" dirty="0">
                <a:solidFill>
                  <a:schemeClr val="tx1">
                    <a:lumMod val="65000"/>
                    <a:lumOff val="35000"/>
                  </a:schemeClr>
                </a:solidFill>
              </a:rPr>
              <a:t> </a:t>
            </a:r>
            <a:r>
              <a:rPr lang="zh-CN" altLang="en-US" b="1" dirty="0">
                <a:solidFill>
                  <a:schemeClr val="tx1">
                    <a:lumMod val="65000"/>
                    <a:lumOff val="35000"/>
                  </a:schemeClr>
                </a:solidFill>
              </a:rPr>
              <a:t>去学习每个 </a:t>
            </a:r>
            <a:r>
              <a:rPr lang="en-US" altLang="zh-CN" b="1" dirty="0">
                <a:solidFill>
                  <a:schemeClr val="tx1">
                    <a:lumMod val="65000"/>
                    <a:lumOff val="35000"/>
                  </a:schemeClr>
                </a:solidFill>
              </a:rPr>
              <a:t>item </a:t>
            </a:r>
            <a:r>
              <a:rPr lang="zh-CN" altLang="en-US" b="1" dirty="0">
                <a:solidFill>
                  <a:schemeClr val="tx1">
                    <a:lumMod val="65000"/>
                    <a:lumOff val="35000"/>
                  </a:schemeClr>
                </a:solidFill>
              </a:rPr>
              <a:t>节点的 </a:t>
            </a:r>
            <a:r>
              <a:rPr lang="en-US" altLang="zh-CN" b="1" dirty="0">
                <a:solidFill>
                  <a:schemeClr val="tx1">
                    <a:lumMod val="65000"/>
                    <a:lumOff val="35000"/>
                  </a:schemeClr>
                </a:solidFill>
              </a:rPr>
              <a:t>embedding</a:t>
            </a:r>
          </a:p>
          <a:p>
            <a:pPr marL="285750" indent="-285750">
              <a:lnSpc>
                <a:spcPct val="150000"/>
              </a:lnSpc>
              <a:buFont typeface="Wingdings" panose="05000000000000000000" pitchFamily="2" charset="2"/>
              <a:buChar char="§"/>
            </a:pPr>
            <a:r>
              <a:rPr lang="zh-CN" altLang="en-US" b="1" dirty="0">
                <a:solidFill>
                  <a:schemeClr val="tx1">
                    <a:lumMod val="65000"/>
                    <a:lumOff val="35000"/>
                  </a:schemeClr>
                </a:solidFill>
              </a:rPr>
              <a:t>数据：用户的历史搜索，但太大，随着时间变长，用户的兴趣会变淡 （时间窗口，一小时）</a:t>
            </a:r>
          </a:p>
          <a:p>
            <a:pPr marL="285750" indent="-285750">
              <a:lnSpc>
                <a:spcPct val="150000"/>
              </a:lnSpc>
              <a:buFont typeface="Wingdings" panose="05000000000000000000" pitchFamily="2" charset="2"/>
              <a:buChar char="§"/>
            </a:pPr>
            <a:r>
              <a:rPr lang="zh-CN" altLang="en-US" b="1" dirty="0">
                <a:solidFill>
                  <a:schemeClr val="tx1">
                    <a:lumMod val="65000"/>
                    <a:lumOff val="35000"/>
                  </a:schemeClr>
                </a:solidFill>
              </a:rPr>
              <a:t>图的构建：有向带权图。</a:t>
            </a:r>
          </a:p>
          <a:p>
            <a:pPr>
              <a:lnSpc>
                <a:spcPct val="150000"/>
              </a:lnSpc>
            </a:pPr>
            <a:r>
              <a:rPr lang="zh-CN" altLang="en-US" b="1" dirty="0">
                <a:solidFill>
                  <a:schemeClr val="tx1">
                    <a:lumMod val="65000"/>
                    <a:lumOff val="35000"/>
                  </a:schemeClr>
                </a:solidFill>
              </a:rPr>
              <a:t>       有向：考虑了用户的浏览顺序信息，更精准地影响用户偏好。</a:t>
            </a:r>
          </a:p>
          <a:p>
            <a:pPr>
              <a:lnSpc>
                <a:spcPct val="150000"/>
              </a:lnSpc>
            </a:pPr>
            <a:r>
              <a:rPr lang="zh-CN" altLang="en-US" b="1" dirty="0">
                <a:solidFill>
                  <a:schemeClr val="tx1">
                    <a:lumMod val="65000"/>
                    <a:lumOff val="35000"/>
                  </a:schemeClr>
                </a:solidFill>
              </a:rPr>
              <a:t>       带权：所有用户行为中，从节点 </a:t>
            </a:r>
            <a:r>
              <a:rPr lang="en-US" altLang="zh-CN" b="1" dirty="0" err="1">
                <a:solidFill>
                  <a:schemeClr val="tx1">
                    <a:lumMod val="65000"/>
                    <a:lumOff val="35000"/>
                  </a:schemeClr>
                </a:solidFill>
              </a:rPr>
              <a:t>i</a:t>
            </a:r>
            <a:r>
              <a:rPr lang="en-US" altLang="zh-CN" b="1" dirty="0">
                <a:solidFill>
                  <a:schemeClr val="tx1">
                    <a:lumMod val="65000"/>
                    <a:lumOff val="35000"/>
                  </a:schemeClr>
                </a:solidFill>
              </a:rPr>
              <a:t> </a:t>
            </a:r>
            <a:r>
              <a:rPr lang="zh-CN" altLang="en-US" b="1" dirty="0">
                <a:solidFill>
                  <a:schemeClr val="tx1">
                    <a:lumMod val="65000"/>
                    <a:lumOff val="35000"/>
                  </a:schemeClr>
                </a:solidFill>
              </a:rPr>
              <a:t>到节点 </a:t>
            </a:r>
            <a:r>
              <a:rPr lang="en-US" altLang="zh-CN" b="1" dirty="0">
                <a:solidFill>
                  <a:schemeClr val="tx1">
                    <a:lumMod val="65000"/>
                    <a:lumOff val="35000"/>
                  </a:schemeClr>
                </a:solidFill>
              </a:rPr>
              <a:t>j </a:t>
            </a:r>
            <a:r>
              <a:rPr lang="zh-CN" altLang="en-US" b="1" dirty="0">
                <a:solidFill>
                  <a:schemeClr val="tx1">
                    <a:lumMod val="65000"/>
                    <a:lumOff val="35000"/>
                  </a:schemeClr>
                </a:solidFill>
              </a:rPr>
              <a:t>的频次。</a:t>
            </a: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文本框 7">
            <a:extLst>
              <a:ext uri="{FF2B5EF4-FFF2-40B4-BE49-F238E27FC236}">
                <a16:creationId xmlns:a16="http://schemas.microsoft.com/office/drawing/2014/main" id="{FBF6CA30-1133-4869-A1EC-4374AB5E690A}"/>
              </a:ext>
            </a:extLst>
          </p:cNvPr>
          <p:cNvSpPr txBox="1"/>
          <p:nvPr/>
        </p:nvSpPr>
        <p:spPr>
          <a:xfrm>
            <a:off x="1362269" y="254980"/>
            <a:ext cx="10007548" cy="584775"/>
          </a:xfrm>
          <a:prstGeom prst="rect">
            <a:avLst/>
          </a:prstGeom>
          <a:noFill/>
        </p:spPr>
        <p:txBody>
          <a:bodyPr wrap="none" rtlCol="0">
            <a:spAutoFit/>
          </a:bodyPr>
          <a:lstStyle/>
          <a:p>
            <a:r>
              <a:rPr lang="en-US" altLang="zh-CN" sz="3200" b="1" dirty="0">
                <a:solidFill>
                  <a:srgbClr val="1B828D"/>
                </a:solidFill>
                <a:latin typeface="+mn-ea"/>
                <a:cs typeface="+mn-ea"/>
                <a:sym typeface="+mn-lt"/>
              </a:rPr>
              <a:t>EGES </a:t>
            </a:r>
            <a:r>
              <a:rPr lang="en-US" altLang="zh-CN" sz="1600" b="1" dirty="0">
                <a:solidFill>
                  <a:srgbClr val="1B828D"/>
                </a:solidFill>
                <a:latin typeface="+mn-ea"/>
                <a:cs typeface="+mn-ea"/>
                <a:sym typeface="+mn-lt"/>
              </a:rPr>
              <a:t>(Billion-scale Commodity Embedding for E-commerce Recommendation in Alibaba )</a:t>
            </a:r>
            <a:endParaRPr lang="zh-CN" altLang="en-US" sz="3200" b="1" dirty="0">
              <a:solidFill>
                <a:srgbClr val="1B828D"/>
              </a:solidFill>
              <a:latin typeface="+mn-ea"/>
              <a:cs typeface="+mn-ea"/>
              <a:sym typeface="+mn-lt"/>
            </a:endParaRPr>
          </a:p>
        </p:txBody>
      </p:sp>
      <p:sp>
        <p:nvSpPr>
          <p:cNvPr id="2" name="Rectangle 1">
            <a:extLst>
              <a:ext uri="{FF2B5EF4-FFF2-40B4-BE49-F238E27FC236}">
                <a16:creationId xmlns:a16="http://schemas.microsoft.com/office/drawing/2014/main" id="{2D25D900-F4F6-44BB-84C0-DCA9C63F4042}"/>
              </a:ext>
            </a:extLst>
          </p:cNvPr>
          <p:cNvSpPr>
            <a:spLocks noChangeArrowheads="1"/>
          </p:cNvSpPr>
          <p:nvPr/>
        </p:nvSpPr>
        <p:spPr bwMode="auto">
          <a:xfrm>
            <a:off x="858416" y="2255526"/>
            <a:ext cx="360838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17CBBC30-4D26-43FA-BDD9-28D73F1185B7}"/>
              </a:ext>
            </a:extLst>
          </p:cNvPr>
          <p:cNvPicPr>
            <a:picLocks noChangeAspect="1"/>
          </p:cNvPicPr>
          <p:nvPr/>
        </p:nvPicPr>
        <p:blipFill>
          <a:blip r:embed="rId3"/>
          <a:stretch>
            <a:fillRect/>
          </a:stretch>
        </p:blipFill>
        <p:spPr>
          <a:xfrm>
            <a:off x="491410" y="3829237"/>
            <a:ext cx="7471657" cy="2593364"/>
          </a:xfrm>
          <a:prstGeom prst="rect">
            <a:avLst/>
          </a:prstGeom>
        </p:spPr>
      </p:pic>
      <p:sp>
        <p:nvSpPr>
          <p:cNvPr id="15" name="TextBox 14">
            <a:extLst>
              <a:ext uri="{FF2B5EF4-FFF2-40B4-BE49-F238E27FC236}">
                <a16:creationId xmlns:a16="http://schemas.microsoft.com/office/drawing/2014/main" id="{5938E627-21DB-44E8-BFE7-AF5F68C3A422}"/>
              </a:ext>
            </a:extLst>
          </p:cNvPr>
          <p:cNvSpPr txBox="1"/>
          <p:nvPr/>
        </p:nvSpPr>
        <p:spPr>
          <a:xfrm>
            <a:off x="314129" y="3282040"/>
            <a:ext cx="4152675"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zh-CN" b="1" dirty="0">
                <a:solidFill>
                  <a:srgbClr val="FF0000"/>
                </a:solidFill>
              </a:rPr>
              <a:t>Basic graph embedding (BGE)</a:t>
            </a:r>
            <a:r>
              <a:rPr lang="zh-CN" altLang="en-US" b="1" dirty="0">
                <a:solidFill>
                  <a:srgbClr val="FF0000"/>
                </a:solidFill>
              </a:rPr>
              <a:t>：</a:t>
            </a:r>
            <a:endParaRPr lang="en-US" altLang="zh-CN" b="1" dirty="0">
              <a:solidFill>
                <a:srgbClr val="FF0000"/>
              </a:solidFill>
            </a:endParaRPr>
          </a:p>
        </p:txBody>
      </p:sp>
      <p:grpSp>
        <p:nvGrpSpPr>
          <p:cNvPr id="22" name="Group 21">
            <a:extLst>
              <a:ext uri="{FF2B5EF4-FFF2-40B4-BE49-F238E27FC236}">
                <a16:creationId xmlns:a16="http://schemas.microsoft.com/office/drawing/2014/main" id="{DF60D4FF-11F8-47B1-8C75-CEEFC4C3AD51}"/>
              </a:ext>
            </a:extLst>
          </p:cNvPr>
          <p:cNvGrpSpPr/>
          <p:nvPr/>
        </p:nvGrpSpPr>
        <p:grpSpPr>
          <a:xfrm>
            <a:off x="7830946" y="3889389"/>
            <a:ext cx="4043696" cy="1664612"/>
            <a:chOff x="7868074" y="3645075"/>
            <a:chExt cx="4043696" cy="1664612"/>
          </a:xfrm>
        </p:grpSpPr>
        <p:pic>
          <p:nvPicPr>
            <p:cNvPr id="16" name="Picture 15">
              <a:extLst>
                <a:ext uri="{FF2B5EF4-FFF2-40B4-BE49-F238E27FC236}">
                  <a16:creationId xmlns:a16="http://schemas.microsoft.com/office/drawing/2014/main" id="{4BD34C0D-8480-47C9-8877-5C5268FA1FE2}"/>
                </a:ext>
              </a:extLst>
            </p:cNvPr>
            <p:cNvPicPr>
              <a:picLocks noChangeAspect="1"/>
            </p:cNvPicPr>
            <p:nvPr/>
          </p:nvPicPr>
          <p:blipFill rotWithShape="1">
            <a:blip r:embed="rId4"/>
            <a:srcRect l="16234" t="10386" r="18343" b="35084"/>
            <a:stretch/>
          </p:blipFill>
          <p:spPr>
            <a:xfrm>
              <a:off x="7972425" y="4234545"/>
              <a:ext cx="3838575" cy="1075142"/>
            </a:xfrm>
            <a:prstGeom prst="rect">
              <a:avLst/>
            </a:prstGeom>
          </p:spPr>
        </p:pic>
        <p:sp>
          <p:nvSpPr>
            <p:cNvPr id="17" name="TextBox 16">
              <a:extLst>
                <a:ext uri="{FF2B5EF4-FFF2-40B4-BE49-F238E27FC236}">
                  <a16:creationId xmlns:a16="http://schemas.microsoft.com/office/drawing/2014/main" id="{5BF1E724-9DD8-4004-A1FC-ADD43BE26D8F}"/>
                </a:ext>
              </a:extLst>
            </p:cNvPr>
            <p:cNvSpPr txBox="1"/>
            <p:nvPr/>
          </p:nvSpPr>
          <p:spPr>
            <a:xfrm>
              <a:off x="7868074" y="3766637"/>
              <a:ext cx="1723602"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zh-CN" altLang="en-US" b="1" dirty="0">
                  <a:solidFill>
                    <a:schemeClr val="accent2">
                      <a:lumMod val="50000"/>
                    </a:schemeClr>
                  </a:solidFill>
                </a:rPr>
                <a:t>跳转概率：</a:t>
              </a:r>
              <a:endParaRPr lang="en-US" altLang="zh-CN" b="1" dirty="0">
                <a:solidFill>
                  <a:schemeClr val="accent2">
                    <a:lumMod val="50000"/>
                  </a:schemeClr>
                </a:solidFill>
              </a:endParaRPr>
            </a:p>
          </p:txBody>
        </p:sp>
        <p:sp>
          <p:nvSpPr>
            <p:cNvPr id="18" name="Rectangle 17">
              <a:extLst>
                <a:ext uri="{FF2B5EF4-FFF2-40B4-BE49-F238E27FC236}">
                  <a16:creationId xmlns:a16="http://schemas.microsoft.com/office/drawing/2014/main" id="{CB8B0EA7-4679-45A5-A7B5-21AA6449C476}"/>
                </a:ext>
              </a:extLst>
            </p:cNvPr>
            <p:cNvSpPr/>
            <p:nvPr/>
          </p:nvSpPr>
          <p:spPr>
            <a:xfrm>
              <a:off x="10934700" y="4324350"/>
              <a:ext cx="657225" cy="3238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a:extLst>
                <a:ext uri="{FF2B5EF4-FFF2-40B4-BE49-F238E27FC236}">
                  <a16:creationId xmlns:a16="http://schemas.microsoft.com/office/drawing/2014/main" id="{F60AA366-AF80-4279-BA2D-F4627456FA2C}"/>
                </a:ext>
              </a:extLst>
            </p:cNvPr>
            <p:cNvCxnSpPr/>
            <p:nvPr/>
          </p:nvCxnSpPr>
          <p:spPr>
            <a:xfrm flipV="1">
              <a:off x="11229975" y="3981450"/>
              <a:ext cx="0" cy="25309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E7C3F5D7-1BCD-4093-92F3-66260C7E95D3}"/>
                </a:ext>
              </a:extLst>
            </p:cNvPr>
            <p:cNvSpPr txBox="1"/>
            <p:nvPr/>
          </p:nvSpPr>
          <p:spPr>
            <a:xfrm>
              <a:off x="10614853" y="3645075"/>
              <a:ext cx="1296917" cy="336374"/>
            </a:xfrm>
            <a:prstGeom prst="rect">
              <a:avLst/>
            </a:prstGeom>
            <a:noFill/>
          </p:spPr>
          <p:txBody>
            <a:bodyPr wrap="square" rtlCol="0">
              <a:spAutoFit/>
            </a:bodyPr>
            <a:lstStyle/>
            <a:p>
              <a:pPr>
                <a:lnSpc>
                  <a:spcPct val="150000"/>
                </a:lnSpc>
              </a:pPr>
              <a:r>
                <a:rPr lang="zh-CN" altLang="en-US" sz="1200" b="1" dirty="0">
                  <a:solidFill>
                    <a:schemeClr val="tx1">
                      <a:lumMod val="65000"/>
                      <a:lumOff val="35000"/>
                    </a:schemeClr>
                  </a:solidFill>
                </a:rPr>
                <a:t>节点</a:t>
              </a:r>
              <a:r>
                <a:rPr lang="en-US" altLang="zh-CN" sz="1200" b="1" dirty="0">
                  <a:solidFill>
                    <a:schemeClr val="tx1">
                      <a:lumMod val="65000"/>
                      <a:lumOff val="35000"/>
                    </a:schemeClr>
                  </a:solidFill>
                </a:rPr>
                <a:t>Vi</a:t>
              </a:r>
              <a:r>
                <a:rPr lang="zh-CN" altLang="en-US" sz="1200" b="1" dirty="0">
                  <a:solidFill>
                    <a:schemeClr val="tx1">
                      <a:lumMod val="65000"/>
                      <a:lumOff val="35000"/>
                    </a:schemeClr>
                  </a:solidFill>
                </a:rPr>
                <a:t>的出节点</a:t>
              </a:r>
              <a:endParaRPr lang="en-US" altLang="zh-CN" sz="1200" b="1" dirty="0">
                <a:solidFill>
                  <a:schemeClr val="tx1">
                    <a:lumMod val="65000"/>
                    <a:lumOff val="35000"/>
                  </a:schemeClr>
                </a:solidFill>
              </a:endParaRPr>
            </a:p>
          </p:txBody>
        </p:sp>
      </p:grpSp>
      <p:pic>
        <p:nvPicPr>
          <p:cNvPr id="23" name="Picture 22">
            <a:extLst>
              <a:ext uri="{FF2B5EF4-FFF2-40B4-BE49-F238E27FC236}">
                <a16:creationId xmlns:a16="http://schemas.microsoft.com/office/drawing/2014/main" id="{36749C4D-1B05-4604-981C-52D3E46F869F}"/>
              </a:ext>
            </a:extLst>
          </p:cNvPr>
          <p:cNvPicPr>
            <a:picLocks noChangeAspect="1"/>
          </p:cNvPicPr>
          <p:nvPr/>
        </p:nvPicPr>
        <p:blipFill>
          <a:blip r:embed="rId5"/>
          <a:stretch>
            <a:fillRect/>
          </a:stretch>
        </p:blipFill>
        <p:spPr>
          <a:xfrm>
            <a:off x="8157343" y="6085212"/>
            <a:ext cx="3838575" cy="443835"/>
          </a:xfrm>
          <a:prstGeom prst="rect">
            <a:avLst/>
          </a:prstGeom>
        </p:spPr>
      </p:pic>
      <p:sp>
        <p:nvSpPr>
          <p:cNvPr id="24" name="TextBox 23">
            <a:extLst>
              <a:ext uri="{FF2B5EF4-FFF2-40B4-BE49-F238E27FC236}">
                <a16:creationId xmlns:a16="http://schemas.microsoft.com/office/drawing/2014/main" id="{259CBD04-48BE-4CBC-9244-EED4E3714E64}"/>
              </a:ext>
            </a:extLst>
          </p:cNvPr>
          <p:cNvSpPr txBox="1"/>
          <p:nvPr/>
        </p:nvSpPr>
        <p:spPr>
          <a:xfrm>
            <a:off x="7897007" y="5510388"/>
            <a:ext cx="1723602"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zh-CN" altLang="en-US" b="1" dirty="0">
                <a:solidFill>
                  <a:schemeClr val="accent2">
                    <a:lumMod val="50000"/>
                  </a:schemeClr>
                </a:solidFill>
              </a:rPr>
              <a:t>损失函数：</a:t>
            </a:r>
            <a:endParaRPr lang="en-US" altLang="zh-CN" b="1" dirty="0">
              <a:solidFill>
                <a:schemeClr val="accent2">
                  <a:lumMod val="50000"/>
                </a:schemeClr>
              </a:solidFill>
            </a:endParaRPr>
          </a:p>
        </p:txBody>
      </p:sp>
    </p:spTree>
    <p:extLst>
      <p:ext uri="{BB962C8B-B14F-4D97-AF65-F5344CB8AC3E}">
        <p14:creationId xmlns:p14="http://schemas.microsoft.com/office/powerpoint/2010/main" val="309968289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文本框 7">
            <a:extLst>
              <a:ext uri="{FF2B5EF4-FFF2-40B4-BE49-F238E27FC236}">
                <a16:creationId xmlns:a16="http://schemas.microsoft.com/office/drawing/2014/main" id="{FBF6CA30-1133-4869-A1EC-4374AB5E690A}"/>
              </a:ext>
            </a:extLst>
          </p:cNvPr>
          <p:cNvSpPr txBox="1"/>
          <p:nvPr/>
        </p:nvSpPr>
        <p:spPr>
          <a:xfrm>
            <a:off x="1362269" y="254980"/>
            <a:ext cx="10007548" cy="584775"/>
          </a:xfrm>
          <a:prstGeom prst="rect">
            <a:avLst/>
          </a:prstGeom>
          <a:noFill/>
        </p:spPr>
        <p:txBody>
          <a:bodyPr wrap="none" rtlCol="0">
            <a:spAutoFit/>
          </a:bodyPr>
          <a:lstStyle/>
          <a:p>
            <a:r>
              <a:rPr lang="en-US" altLang="zh-CN" sz="3200" b="1" dirty="0">
                <a:solidFill>
                  <a:srgbClr val="1B828D"/>
                </a:solidFill>
                <a:latin typeface="+mn-ea"/>
                <a:cs typeface="+mn-ea"/>
                <a:sym typeface="+mn-lt"/>
              </a:rPr>
              <a:t>EGES </a:t>
            </a:r>
            <a:r>
              <a:rPr lang="en-US" altLang="zh-CN" sz="1600" b="1" dirty="0">
                <a:solidFill>
                  <a:srgbClr val="1B828D"/>
                </a:solidFill>
                <a:latin typeface="+mn-ea"/>
                <a:cs typeface="+mn-ea"/>
                <a:sym typeface="+mn-lt"/>
              </a:rPr>
              <a:t>(Billion-scale Commodity Embedding for E-commerce Recommendation in Alibaba )</a:t>
            </a:r>
            <a:endParaRPr lang="zh-CN" altLang="en-US" sz="3200" b="1" dirty="0">
              <a:solidFill>
                <a:srgbClr val="1B828D"/>
              </a:solidFill>
              <a:latin typeface="+mn-ea"/>
              <a:cs typeface="+mn-ea"/>
              <a:sym typeface="+mn-lt"/>
            </a:endParaRPr>
          </a:p>
        </p:txBody>
      </p:sp>
      <p:sp>
        <p:nvSpPr>
          <p:cNvPr id="15" name="TextBox 14">
            <a:extLst>
              <a:ext uri="{FF2B5EF4-FFF2-40B4-BE49-F238E27FC236}">
                <a16:creationId xmlns:a16="http://schemas.microsoft.com/office/drawing/2014/main" id="{5938E627-21DB-44E8-BFE7-AF5F68C3A422}"/>
              </a:ext>
            </a:extLst>
          </p:cNvPr>
          <p:cNvSpPr txBox="1"/>
          <p:nvPr/>
        </p:nvSpPr>
        <p:spPr>
          <a:xfrm>
            <a:off x="314129" y="983275"/>
            <a:ext cx="6305746"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zh-CN" b="1" dirty="0">
                <a:solidFill>
                  <a:srgbClr val="FF0000"/>
                </a:solidFill>
              </a:rPr>
              <a:t>Graph embedding with side information (GES)</a:t>
            </a:r>
            <a:r>
              <a:rPr lang="zh-CN" altLang="en-US" b="1" dirty="0">
                <a:solidFill>
                  <a:srgbClr val="FF0000"/>
                </a:solidFill>
              </a:rPr>
              <a:t>：</a:t>
            </a:r>
            <a:endParaRPr lang="en-US" altLang="zh-CN" b="1" dirty="0">
              <a:solidFill>
                <a:srgbClr val="FF0000"/>
              </a:solidFill>
            </a:endParaRPr>
          </a:p>
        </p:txBody>
      </p:sp>
      <p:sp>
        <p:nvSpPr>
          <p:cNvPr id="23" name="TextBox 22">
            <a:extLst>
              <a:ext uri="{FF2B5EF4-FFF2-40B4-BE49-F238E27FC236}">
                <a16:creationId xmlns:a16="http://schemas.microsoft.com/office/drawing/2014/main" id="{F901D96B-47C2-4104-A051-019C8CB11903}"/>
              </a:ext>
            </a:extLst>
          </p:cNvPr>
          <p:cNvSpPr txBox="1"/>
          <p:nvPr/>
        </p:nvSpPr>
        <p:spPr>
          <a:xfrm>
            <a:off x="603378" y="1458697"/>
            <a:ext cx="11129090" cy="1992853"/>
          </a:xfrm>
          <a:prstGeom prst="rect">
            <a:avLst/>
          </a:prstGeom>
          <a:noFill/>
        </p:spPr>
        <p:txBody>
          <a:bodyPr wrap="square" rtlCol="0">
            <a:spAutoFit/>
          </a:bodyPr>
          <a:lstStyle/>
          <a:p>
            <a:pPr>
              <a:lnSpc>
                <a:spcPct val="150000"/>
              </a:lnSpc>
            </a:pPr>
            <a:r>
              <a:rPr lang="en-US" altLang="zh-CN" sz="1400" b="1" dirty="0">
                <a:solidFill>
                  <a:schemeClr val="accent2">
                    <a:lumMod val="50000"/>
                  </a:schemeClr>
                </a:solidFill>
              </a:rPr>
              <a:t>BGE</a:t>
            </a:r>
            <a:r>
              <a:rPr lang="zh-CN" altLang="en-US" sz="1400" b="1" dirty="0">
                <a:solidFill>
                  <a:schemeClr val="accent2">
                    <a:lumMod val="50000"/>
                  </a:schemeClr>
                </a:solidFill>
              </a:rPr>
              <a:t>存在的问题：</a:t>
            </a:r>
            <a:r>
              <a:rPr lang="zh-CN" altLang="en-US" sz="1400" b="1" dirty="0">
                <a:solidFill>
                  <a:schemeClr val="tx1">
                    <a:lumMod val="65000"/>
                    <a:lumOff val="35000"/>
                  </a:schemeClr>
                </a:solidFill>
              </a:rPr>
              <a:t>冷启动：对于少量或者没有交互行为的 </a:t>
            </a:r>
            <a:r>
              <a:rPr lang="en-US" altLang="zh-CN" sz="1400" b="1" dirty="0">
                <a:solidFill>
                  <a:schemeClr val="tx1">
                    <a:lumMod val="65000"/>
                    <a:lumOff val="35000"/>
                  </a:schemeClr>
                </a:solidFill>
              </a:rPr>
              <a:t>item, </a:t>
            </a:r>
            <a:r>
              <a:rPr lang="zh-CN" altLang="en-US" sz="1400" b="1" dirty="0">
                <a:solidFill>
                  <a:schemeClr val="tx1">
                    <a:lumMod val="65000"/>
                    <a:lumOff val="35000"/>
                  </a:schemeClr>
                </a:solidFill>
              </a:rPr>
              <a:t>很难学习其</a:t>
            </a:r>
            <a:r>
              <a:rPr lang="en-US" altLang="zh-CN" sz="1400" b="1" dirty="0">
                <a:solidFill>
                  <a:schemeClr val="tx1">
                    <a:lumMod val="65000"/>
                    <a:lumOff val="35000"/>
                  </a:schemeClr>
                </a:solidFill>
              </a:rPr>
              <a:t>embedding</a:t>
            </a:r>
            <a:r>
              <a:rPr lang="zh-CN" altLang="en-US" sz="1400" b="1" dirty="0">
                <a:solidFill>
                  <a:schemeClr val="tx1">
                    <a:lumMod val="65000"/>
                    <a:lumOff val="35000"/>
                  </a:schemeClr>
                </a:solidFill>
              </a:rPr>
              <a:t>，或者说学到的</a:t>
            </a:r>
            <a:r>
              <a:rPr lang="en-US" altLang="zh-CN" sz="1400" b="1" dirty="0">
                <a:solidFill>
                  <a:schemeClr val="tx1">
                    <a:lumMod val="65000"/>
                    <a:lumOff val="35000"/>
                  </a:schemeClr>
                </a:solidFill>
              </a:rPr>
              <a:t>embedding </a:t>
            </a:r>
            <a:r>
              <a:rPr lang="zh-CN" altLang="en-US" sz="1400" b="1" dirty="0">
                <a:solidFill>
                  <a:schemeClr val="tx1">
                    <a:lumMod val="65000"/>
                    <a:lumOff val="35000"/>
                  </a:schemeClr>
                </a:solidFill>
              </a:rPr>
              <a:t>是不准确的</a:t>
            </a:r>
            <a:endParaRPr lang="en-US" altLang="zh-CN" sz="1400" b="1" dirty="0">
              <a:solidFill>
                <a:schemeClr val="tx1">
                  <a:lumMod val="65000"/>
                  <a:lumOff val="35000"/>
                </a:schemeClr>
              </a:solidFill>
            </a:endParaRPr>
          </a:p>
          <a:p>
            <a:pPr>
              <a:lnSpc>
                <a:spcPct val="150000"/>
              </a:lnSpc>
            </a:pPr>
            <a:r>
              <a:rPr lang="zh-CN" altLang="en-US" sz="1400" b="1" dirty="0">
                <a:solidFill>
                  <a:schemeClr val="accent2">
                    <a:lumMod val="50000"/>
                  </a:schemeClr>
                </a:solidFill>
              </a:rPr>
              <a:t>解决办法：</a:t>
            </a:r>
            <a:r>
              <a:rPr lang="zh-CN" altLang="en-US" sz="1400" b="1" dirty="0">
                <a:solidFill>
                  <a:schemeClr val="tx1">
                    <a:lumMod val="65000"/>
                    <a:lumOff val="35000"/>
                  </a:schemeClr>
                </a:solidFill>
              </a:rPr>
              <a:t>给每个 </a:t>
            </a:r>
            <a:r>
              <a:rPr lang="en-US" altLang="zh-CN" sz="1400" b="1" dirty="0">
                <a:solidFill>
                  <a:schemeClr val="tx1">
                    <a:lumMod val="65000"/>
                    <a:lumOff val="35000"/>
                  </a:schemeClr>
                </a:solidFill>
              </a:rPr>
              <a:t>item </a:t>
            </a:r>
            <a:r>
              <a:rPr lang="zh-CN" altLang="en-US" sz="1400" b="1" dirty="0">
                <a:solidFill>
                  <a:schemeClr val="tx1">
                    <a:lumMod val="65000"/>
                    <a:lumOff val="35000"/>
                  </a:schemeClr>
                </a:solidFill>
              </a:rPr>
              <a:t>引入 </a:t>
            </a:r>
            <a:r>
              <a:rPr lang="en-US" altLang="zh-CN" sz="1400" b="1" dirty="0">
                <a:solidFill>
                  <a:schemeClr val="tx1">
                    <a:lumMod val="65000"/>
                    <a:lumOff val="35000"/>
                  </a:schemeClr>
                </a:solidFill>
              </a:rPr>
              <a:t>side information</a:t>
            </a:r>
            <a:r>
              <a:rPr lang="zh-CN" altLang="en-US" sz="1400" b="1" dirty="0">
                <a:solidFill>
                  <a:schemeClr val="tx1">
                    <a:lumMod val="65000"/>
                    <a:lumOff val="35000"/>
                  </a:schemeClr>
                </a:solidFill>
              </a:rPr>
              <a:t>（ </a:t>
            </a:r>
            <a:r>
              <a:rPr lang="en-US" altLang="zh-CN" sz="1400" b="1" dirty="0">
                <a:solidFill>
                  <a:schemeClr val="tx1">
                    <a:lumMod val="65000"/>
                    <a:lumOff val="35000"/>
                  </a:schemeClr>
                </a:solidFill>
              </a:rPr>
              <a:t>category, shop, price, brand</a:t>
            </a:r>
            <a:r>
              <a:rPr lang="zh-CN" altLang="en-US" sz="1400" b="1" dirty="0">
                <a:solidFill>
                  <a:schemeClr val="tx1">
                    <a:lumMod val="65000"/>
                    <a:lumOff val="35000"/>
                  </a:schemeClr>
                </a:solidFill>
              </a:rPr>
              <a:t>） </a:t>
            </a:r>
          </a:p>
          <a:p>
            <a:pPr>
              <a:lnSpc>
                <a:spcPct val="150000"/>
              </a:lnSpc>
            </a:pPr>
            <a:r>
              <a:rPr lang="zh-CN" altLang="en-US" sz="1400" b="1" dirty="0">
                <a:solidFill>
                  <a:schemeClr val="accent2">
                    <a:lumMod val="50000"/>
                  </a:schemeClr>
                </a:solidFill>
              </a:rPr>
              <a:t>步骤：</a:t>
            </a:r>
          </a:p>
          <a:p>
            <a:pPr>
              <a:lnSpc>
                <a:spcPct val="150000"/>
              </a:lnSpc>
            </a:pPr>
            <a:r>
              <a:rPr lang="en-US" altLang="zh-CN" sz="1400" b="1" dirty="0">
                <a:solidFill>
                  <a:schemeClr val="tx1">
                    <a:lumMod val="65000"/>
                    <a:lumOff val="35000"/>
                  </a:schemeClr>
                </a:solidFill>
              </a:rPr>
              <a:t>   1. random walk : </a:t>
            </a:r>
            <a:r>
              <a:rPr lang="zh-CN" altLang="en-US" sz="1400" b="1" dirty="0">
                <a:solidFill>
                  <a:schemeClr val="tx1">
                    <a:lumMod val="65000"/>
                    <a:lumOff val="35000"/>
                  </a:schemeClr>
                </a:solidFill>
              </a:rPr>
              <a:t>通过随机游走，得到</a:t>
            </a:r>
            <a:r>
              <a:rPr lang="en-US" altLang="zh-CN" sz="1400" b="1" dirty="0">
                <a:solidFill>
                  <a:schemeClr val="tx1">
                    <a:lumMod val="65000"/>
                    <a:lumOff val="35000"/>
                  </a:schemeClr>
                </a:solidFill>
              </a:rPr>
              <a:t>item</a:t>
            </a:r>
            <a:r>
              <a:rPr lang="zh-CN" altLang="en-US" sz="1400" b="1" dirty="0">
                <a:solidFill>
                  <a:schemeClr val="tx1">
                    <a:lumMod val="65000"/>
                    <a:lumOff val="35000"/>
                  </a:schemeClr>
                </a:solidFill>
              </a:rPr>
              <a:t>序列，以及对应的</a:t>
            </a:r>
            <a:r>
              <a:rPr lang="en-US" altLang="zh-CN" sz="1400" b="1" dirty="0">
                <a:solidFill>
                  <a:schemeClr val="tx1">
                    <a:lumMod val="65000"/>
                    <a:lumOff val="35000"/>
                  </a:schemeClr>
                </a:solidFill>
              </a:rPr>
              <a:t>category </a:t>
            </a:r>
            <a:r>
              <a:rPr lang="zh-CN" altLang="en-US" sz="1400" b="1" dirty="0">
                <a:solidFill>
                  <a:schemeClr val="tx1">
                    <a:lumMod val="65000"/>
                    <a:lumOff val="35000"/>
                  </a:schemeClr>
                </a:solidFill>
              </a:rPr>
              <a:t>（</a:t>
            </a:r>
            <a:r>
              <a:rPr lang="en-US" altLang="zh-CN" sz="1400" b="1" dirty="0">
                <a:solidFill>
                  <a:schemeClr val="tx1">
                    <a:lumMod val="65000"/>
                    <a:lumOff val="35000"/>
                  </a:schemeClr>
                </a:solidFill>
              </a:rPr>
              <a:t>shop...</a:t>
            </a:r>
            <a:r>
              <a:rPr lang="zh-CN" altLang="en-US" sz="1400" b="1" dirty="0">
                <a:solidFill>
                  <a:schemeClr val="tx1">
                    <a:lumMod val="65000"/>
                    <a:lumOff val="35000"/>
                  </a:schemeClr>
                </a:solidFill>
              </a:rPr>
              <a:t>）序列</a:t>
            </a:r>
            <a:endParaRPr lang="en-US" altLang="zh-CN" sz="1400" b="1" dirty="0">
              <a:solidFill>
                <a:schemeClr val="tx1">
                  <a:lumMod val="65000"/>
                  <a:lumOff val="35000"/>
                </a:schemeClr>
              </a:solidFill>
            </a:endParaRPr>
          </a:p>
          <a:p>
            <a:pPr>
              <a:lnSpc>
                <a:spcPct val="150000"/>
              </a:lnSpc>
            </a:pPr>
            <a:r>
              <a:rPr lang="en-US" altLang="zh-CN" sz="1400" b="1" dirty="0">
                <a:solidFill>
                  <a:schemeClr val="tx1">
                    <a:lumMod val="65000"/>
                    <a:lumOff val="35000"/>
                  </a:schemeClr>
                </a:solidFill>
              </a:rPr>
              <a:t>   2. </a:t>
            </a:r>
            <a:r>
              <a:rPr lang="zh-CN" altLang="en-US" sz="1400" b="1" dirty="0">
                <a:solidFill>
                  <a:schemeClr val="tx1">
                    <a:lumMod val="65000"/>
                    <a:lumOff val="35000"/>
                  </a:schemeClr>
                </a:solidFill>
              </a:rPr>
              <a:t>使用</a:t>
            </a:r>
            <a:r>
              <a:rPr lang="en-US" altLang="zh-CN" sz="1400" b="1" dirty="0">
                <a:solidFill>
                  <a:schemeClr val="tx1">
                    <a:lumMod val="65000"/>
                    <a:lumOff val="35000"/>
                  </a:schemeClr>
                </a:solidFill>
              </a:rPr>
              <a:t>skip-gram, </a:t>
            </a:r>
            <a:r>
              <a:rPr lang="zh-CN" altLang="en-US" sz="1400" b="1" dirty="0">
                <a:solidFill>
                  <a:schemeClr val="tx1">
                    <a:lumMod val="65000"/>
                    <a:lumOff val="35000"/>
                  </a:schemeClr>
                </a:solidFill>
              </a:rPr>
              <a:t>分别输入所有序列的</a:t>
            </a:r>
            <a:r>
              <a:rPr lang="en-US" altLang="zh-CN" sz="1400" b="1" dirty="0">
                <a:solidFill>
                  <a:schemeClr val="tx1">
                    <a:lumMod val="65000"/>
                    <a:lumOff val="35000"/>
                  </a:schemeClr>
                </a:solidFill>
              </a:rPr>
              <a:t>one-hot</a:t>
            </a:r>
            <a:r>
              <a:rPr lang="zh-CN" altLang="en-US" sz="1400" b="1" dirty="0">
                <a:solidFill>
                  <a:schemeClr val="tx1">
                    <a:lumMod val="65000"/>
                    <a:lumOff val="35000"/>
                  </a:schemeClr>
                </a:solidFill>
              </a:rPr>
              <a:t>，每个</a:t>
            </a:r>
            <a:r>
              <a:rPr lang="en-US" altLang="zh-CN" sz="1400" b="1" dirty="0">
                <a:solidFill>
                  <a:schemeClr val="tx1">
                    <a:lumMod val="65000"/>
                    <a:lumOff val="35000"/>
                  </a:schemeClr>
                </a:solidFill>
              </a:rPr>
              <a:t>side information </a:t>
            </a:r>
            <a:r>
              <a:rPr lang="zh-CN" altLang="en-US" sz="1400" b="1" dirty="0">
                <a:solidFill>
                  <a:schemeClr val="tx1">
                    <a:lumMod val="65000"/>
                    <a:lumOff val="35000"/>
                  </a:schemeClr>
                </a:solidFill>
              </a:rPr>
              <a:t>对应不同的权值矩阵</a:t>
            </a:r>
            <a:r>
              <a:rPr lang="en-US" altLang="zh-CN" sz="1400" b="1" dirty="0">
                <a:solidFill>
                  <a:schemeClr val="tx1">
                    <a:lumMod val="65000"/>
                    <a:lumOff val="35000"/>
                  </a:schemeClr>
                </a:solidFill>
              </a:rPr>
              <a:t>W, </a:t>
            </a:r>
            <a:r>
              <a:rPr lang="zh-CN" altLang="en-US" sz="1400" b="1" dirty="0">
                <a:solidFill>
                  <a:schemeClr val="tx1">
                    <a:lumMod val="65000"/>
                    <a:lumOff val="35000"/>
                  </a:schemeClr>
                </a:solidFill>
              </a:rPr>
              <a:t>然后得到 </a:t>
            </a:r>
            <a:r>
              <a:rPr lang="en-US" altLang="zh-CN" sz="1400" b="1" dirty="0">
                <a:solidFill>
                  <a:schemeClr val="tx1">
                    <a:lumMod val="65000"/>
                    <a:lumOff val="35000"/>
                  </a:schemeClr>
                </a:solidFill>
              </a:rPr>
              <a:t>item embedding, category  </a:t>
            </a:r>
          </a:p>
          <a:p>
            <a:pPr>
              <a:lnSpc>
                <a:spcPct val="150000"/>
              </a:lnSpc>
            </a:pPr>
            <a:r>
              <a:rPr lang="en-US" altLang="zh-CN" sz="1400" b="1" dirty="0">
                <a:solidFill>
                  <a:schemeClr val="tx1">
                    <a:lumMod val="65000"/>
                    <a:lumOff val="35000"/>
                  </a:schemeClr>
                </a:solidFill>
              </a:rPr>
              <a:t>       embedding, shop embedding </a:t>
            </a:r>
            <a:r>
              <a:rPr lang="zh-CN" altLang="en-US" sz="1400" b="1" dirty="0">
                <a:solidFill>
                  <a:schemeClr val="tx1">
                    <a:lumMod val="65000"/>
                    <a:lumOff val="35000"/>
                  </a:schemeClr>
                </a:solidFill>
              </a:rPr>
              <a:t>。。。。 得到的所有的</a:t>
            </a:r>
            <a:r>
              <a:rPr lang="en-US" altLang="zh-CN" sz="1400" b="1" dirty="0">
                <a:solidFill>
                  <a:schemeClr val="tx1">
                    <a:lumMod val="65000"/>
                    <a:lumOff val="35000"/>
                  </a:schemeClr>
                </a:solidFill>
              </a:rPr>
              <a:t>embedding</a:t>
            </a:r>
            <a:r>
              <a:rPr lang="zh-CN" altLang="en-US" sz="1400" b="1" dirty="0">
                <a:solidFill>
                  <a:schemeClr val="tx1">
                    <a:lumMod val="65000"/>
                    <a:lumOff val="35000"/>
                  </a:schemeClr>
                </a:solidFill>
              </a:rPr>
              <a:t>的维度都是相同的。对其进行聚合，得到</a:t>
            </a:r>
            <a:r>
              <a:rPr lang="en-US" altLang="zh-CN" sz="1400" b="1" dirty="0">
                <a:solidFill>
                  <a:schemeClr val="tx1">
                    <a:lumMod val="65000"/>
                    <a:lumOff val="35000"/>
                  </a:schemeClr>
                </a:solidFill>
              </a:rPr>
              <a:t>aggregated embedding</a:t>
            </a:r>
            <a:r>
              <a:rPr lang="zh-CN" altLang="en-US" sz="1400" b="1" dirty="0">
                <a:solidFill>
                  <a:schemeClr val="tx1">
                    <a:lumMod val="65000"/>
                    <a:lumOff val="35000"/>
                  </a:schemeClr>
                </a:solidFill>
              </a:rPr>
              <a:t>。</a:t>
            </a:r>
          </a:p>
        </p:txBody>
      </p:sp>
      <p:pic>
        <p:nvPicPr>
          <p:cNvPr id="8" name="Picture 7">
            <a:extLst>
              <a:ext uri="{FF2B5EF4-FFF2-40B4-BE49-F238E27FC236}">
                <a16:creationId xmlns:a16="http://schemas.microsoft.com/office/drawing/2014/main" id="{27B42239-339A-4859-8618-80E0D40EA60F}"/>
              </a:ext>
            </a:extLst>
          </p:cNvPr>
          <p:cNvPicPr>
            <a:picLocks noChangeAspect="1"/>
          </p:cNvPicPr>
          <p:nvPr/>
        </p:nvPicPr>
        <p:blipFill>
          <a:blip r:embed="rId3"/>
          <a:stretch>
            <a:fillRect/>
          </a:stretch>
        </p:blipFill>
        <p:spPr>
          <a:xfrm>
            <a:off x="733781" y="3501218"/>
            <a:ext cx="4617682" cy="3306488"/>
          </a:xfrm>
          <a:prstGeom prst="rect">
            <a:avLst/>
          </a:prstGeom>
        </p:spPr>
      </p:pic>
      <p:pic>
        <p:nvPicPr>
          <p:cNvPr id="11" name="Picture 10">
            <a:extLst>
              <a:ext uri="{FF2B5EF4-FFF2-40B4-BE49-F238E27FC236}">
                <a16:creationId xmlns:a16="http://schemas.microsoft.com/office/drawing/2014/main" id="{AF0284D8-4CA9-4050-A0B6-116B0F9B7F11}"/>
              </a:ext>
            </a:extLst>
          </p:cNvPr>
          <p:cNvPicPr>
            <a:picLocks noChangeAspect="1"/>
          </p:cNvPicPr>
          <p:nvPr/>
        </p:nvPicPr>
        <p:blipFill>
          <a:blip r:embed="rId4"/>
          <a:stretch>
            <a:fillRect/>
          </a:stretch>
        </p:blipFill>
        <p:spPr>
          <a:xfrm>
            <a:off x="6619875" y="3501218"/>
            <a:ext cx="2105025" cy="885825"/>
          </a:xfrm>
          <a:prstGeom prst="rect">
            <a:avLst/>
          </a:prstGeom>
        </p:spPr>
      </p:pic>
      <p:sp>
        <p:nvSpPr>
          <p:cNvPr id="24" name="Rectangle 23">
            <a:extLst>
              <a:ext uri="{FF2B5EF4-FFF2-40B4-BE49-F238E27FC236}">
                <a16:creationId xmlns:a16="http://schemas.microsoft.com/office/drawing/2014/main" id="{0A19CE81-25DD-4F62-8361-A212FA9EFEBD}"/>
              </a:ext>
            </a:extLst>
          </p:cNvPr>
          <p:cNvSpPr/>
          <p:nvPr/>
        </p:nvSpPr>
        <p:spPr>
          <a:xfrm>
            <a:off x="5398342" y="4385740"/>
            <a:ext cx="6717458" cy="523220"/>
          </a:xfrm>
          <a:prstGeom prst="rect">
            <a:avLst/>
          </a:prstGeom>
        </p:spPr>
        <p:txBody>
          <a:bodyPr wrap="square">
            <a:spAutoFit/>
          </a:bodyPr>
          <a:lstStyle/>
          <a:p>
            <a:r>
              <a:rPr lang="zh-CN" altLang="en-US" sz="1400" b="1" dirty="0">
                <a:solidFill>
                  <a:schemeClr val="tx1">
                    <a:lumMod val="65000"/>
                    <a:lumOff val="35000"/>
                  </a:schemeClr>
                </a:solidFill>
              </a:rPr>
              <a:t>第 </a:t>
            </a:r>
            <a:r>
              <a:rPr lang="en-US" altLang="zh-CN" sz="1400" b="1" dirty="0">
                <a:solidFill>
                  <a:schemeClr val="tx1">
                    <a:lumMod val="65000"/>
                    <a:lumOff val="35000"/>
                  </a:schemeClr>
                </a:solidFill>
              </a:rPr>
              <a:t>v </a:t>
            </a:r>
            <a:r>
              <a:rPr lang="zh-CN" altLang="en-US" sz="1400" b="1" dirty="0">
                <a:solidFill>
                  <a:schemeClr val="tx1">
                    <a:lumMod val="65000"/>
                    <a:lumOff val="35000"/>
                  </a:schemeClr>
                </a:solidFill>
              </a:rPr>
              <a:t>个节点的 </a:t>
            </a:r>
            <a:r>
              <a:rPr lang="en-US" altLang="zh-CN" sz="1400" b="1" dirty="0">
                <a:solidFill>
                  <a:schemeClr val="tx1">
                    <a:lumMod val="65000"/>
                    <a:lumOff val="35000"/>
                  </a:schemeClr>
                </a:solidFill>
              </a:rPr>
              <a:t>aggregated embedding </a:t>
            </a:r>
            <a:r>
              <a:rPr lang="zh-CN" altLang="en-US" sz="1400" b="1" dirty="0">
                <a:solidFill>
                  <a:schemeClr val="tx1">
                    <a:lumMod val="65000"/>
                    <a:lumOff val="35000"/>
                  </a:schemeClr>
                </a:solidFill>
              </a:rPr>
              <a:t>是其所有 </a:t>
            </a:r>
            <a:r>
              <a:rPr lang="en-US" altLang="zh-CN" sz="1400" b="1" dirty="0">
                <a:solidFill>
                  <a:schemeClr val="tx1">
                    <a:lumMod val="65000"/>
                    <a:lumOff val="35000"/>
                  </a:schemeClr>
                </a:solidFill>
              </a:rPr>
              <a:t>SI </a:t>
            </a:r>
            <a:r>
              <a:rPr lang="zh-CN" altLang="en-US" sz="1400" b="1" dirty="0">
                <a:solidFill>
                  <a:schemeClr val="tx1">
                    <a:lumMod val="65000"/>
                    <a:lumOff val="35000"/>
                  </a:schemeClr>
                </a:solidFill>
              </a:rPr>
              <a:t>和其本身的 </a:t>
            </a:r>
            <a:r>
              <a:rPr lang="en-US" altLang="zh-CN" sz="1400" b="1" dirty="0">
                <a:solidFill>
                  <a:schemeClr val="tx1">
                    <a:lumMod val="65000"/>
                    <a:lumOff val="35000"/>
                  </a:schemeClr>
                </a:solidFill>
              </a:rPr>
              <a:t>embedding </a:t>
            </a:r>
            <a:r>
              <a:rPr lang="zh-CN" altLang="en-US" sz="1400" b="1" dirty="0">
                <a:solidFill>
                  <a:schemeClr val="tx1">
                    <a:lumMod val="65000"/>
                    <a:lumOff val="35000"/>
                  </a:schemeClr>
                </a:solidFill>
              </a:rPr>
              <a:t>求平均得到的。 </a:t>
            </a:r>
          </a:p>
        </p:txBody>
      </p:sp>
    </p:spTree>
    <p:extLst>
      <p:ext uri="{BB962C8B-B14F-4D97-AF65-F5344CB8AC3E}">
        <p14:creationId xmlns:p14="http://schemas.microsoft.com/office/powerpoint/2010/main" val="296240682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文本框 7">
            <a:extLst>
              <a:ext uri="{FF2B5EF4-FFF2-40B4-BE49-F238E27FC236}">
                <a16:creationId xmlns:a16="http://schemas.microsoft.com/office/drawing/2014/main" id="{FBF6CA30-1133-4869-A1EC-4374AB5E690A}"/>
              </a:ext>
            </a:extLst>
          </p:cNvPr>
          <p:cNvSpPr txBox="1"/>
          <p:nvPr/>
        </p:nvSpPr>
        <p:spPr>
          <a:xfrm>
            <a:off x="1362269" y="254980"/>
            <a:ext cx="10007548" cy="584775"/>
          </a:xfrm>
          <a:prstGeom prst="rect">
            <a:avLst/>
          </a:prstGeom>
          <a:noFill/>
        </p:spPr>
        <p:txBody>
          <a:bodyPr wrap="none" rtlCol="0">
            <a:spAutoFit/>
          </a:bodyPr>
          <a:lstStyle/>
          <a:p>
            <a:r>
              <a:rPr lang="en-US" altLang="zh-CN" sz="3200" b="1" dirty="0">
                <a:solidFill>
                  <a:srgbClr val="1B828D"/>
                </a:solidFill>
                <a:latin typeface="+mn-ea"/>
                <a:cs typeface="+mn-ea"/>
                <a:sym typeface="+mn-lt"/>
              </a:rPr>
              <a:t>EGES </a:t>
            </a:r>
            <a:r>
              <a:rPr lang="en-US" altLang="zh-CN" sz="1600" b="1" dirty="0">
                <a:solidFill>
                  <a:srgbClr val="1B828D"/>
                </a:solidFill>
                <a:latin typeface="+mn-ea"/>
                <a:cs typeface="+mn-ea"/>
                <a:sym typeface="+mn-lt"/>
              </a:rPr>
              <a:t>(Billion-scale Commodity Embedding for E-commerce Recommendation in Alibaba )</a:t>
            </a:r>
            <a:endParaRPr lang="zh-CN" altLang="en-US" sz="3200" b="1" dirty="0">
              <a:solidFill>
                <a:srgbClr val="1B828D"/>
              </a:solidFill>
              <a:latin typeface="+mn-ea"/>
              <a:cs typeface="+mn-ea"/>
              <a:sym typeface="+mn-lt"/>
            </a:endParaRPr>
          </a:p>
        </p:txBody>
      </p:sp>
      <p:sp>
        <p:nvSpPr>
          <p:cNvPr id="15" name="TextBox 14">
            <a:extLst>
              <a:ext uri="{FF2B5EF4-FFF2-40B4-BE49-F238E27FC236}">
                <a16:creationId xmlns:a16="http://schemas.microsoft.com/office/drawing/2014/main" id="{5938E627-21DB-44E8-BFE7-AF5F68C3A422}"/>
              </a:ext>
            </a:extLst>
          </p:cNvPr>
          <p:cNvSpPr txBox="1"/>
          <p:nvPr/>
        </p:nvSpPr>
        <p:spPr>
          <a:xfrm>
            <a:off x="314128" y="983275"/>
            <a:ext cx="7629721"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zh-CN" b="1" dirty="0">
                <a:solidFill>
                  <a:srgbClr val="FF0000"/>
                </a:solidFill>
              </a:rPr>
              <a:t>Enhanced graph embedding with side information (EGES)</a:t>
            </a:r>
            <a:r>
              <a:rPr lang="zh-CN" altLang="en-US" b="1" dirty="0">
                <a:solidFill>
                  <a:srgbClr val="FF0000"/>
                </a:solidFill>
              </a:rPr>
              <a:t>：</a:t>
            </a:r>
            <a:endParaRPr lang="en-US" altLang="zh-CN" b="1" dirty="0">
              <a:solidFill>
                <a:srgbClr val="FF0000"/>
              </a:solidFill>
            </a:endParaRPr>
          </a:p>
        </p:txBody>
      </p:sp>
      <p:sp>
        <p:nvSpPr>
          <p:cNvPr id="23" name="TextBox 22">
            <a:extLst>
              <a:ext uri="{FF2B5EF4-FFF2-40B4-BE49-F238E27FC236}">
                <a16:creationId xmlns:a16="http://schemas.microsoft.com/office/drawing/2014/main" id="{F901D96B-47C2-4104-A051-019C8CB11903}"/>
              </a:ext>
            </a:extLst>
          </p:cNvPr>
          <p:cNvSpPr txBox="1"/>
          <p:nvPr/>
        </p:nvSpPr>
        <p:spPr>
          <a:xfrm>
            <a:off x="603378" y="1458697"/>
            <a:ext cx="11283822" cy="1708160"/>
          </a:xfrm>
          <a:prstGeom prst="rect">
            <a:avLst/>
          </a:prstGeom>
          <a:noFill/>
        </p:spPr>
        <p:txBody>
          <a:bodyPr wrap="square" rtlCol="0">
            <a:spAutoFit/>
          </a:bodyPr>
          <a:lstStyle/>
          <a:p>
            <a:pPr>
              <a:lnSpc>
                <a:spcPct val="150000"/>
              </a:lnSpc>
            </a:pPr>
            <a:r>
              <a:rPr lang="en-US" altLang="zh-CN" sz="1400" b="1" dirty="0">
                <a:solidFill>
                  <a:schemeClr val="accent2">
                    <a:lumMod val="50000"/>
                  </a:schemeClr>
                </a:solidFill>
              </a:rPr>
              <a:t>GES</a:t>
            </a:r>
            <a:r>
              <a:rPr lang="zh-CN" altLang="en-US" sz="1400" b="1" dirty="0">
                <a:solidFill>
                  <a:schemeClr val="accent2">
                    <a:lumMod val="50000"/>
                  </a:schemeClr>
                </a:solidFill>
              </a:rPr>
              <a:t>存在的问题：</a:t>
            </a:r>
            <a:r>
              <a:rPr lang="en-US" altLang="zh-CN" sz="1400" b="1" dirty="0">
                <a:solidFill>
                  <a:schemeClr val="tx1">
                    <a:lumMod val="65000"/>
                    <a:lumOff val="35000"/>
                  </a:schemeClr>
                </a:solidFill>
              </a:rPr>
              <a:t>GES</a:t>
            </a:r>
            <a:r>
              <a:rPr lang="zh-CN" altLang="en-US" sz="1400" b="1" dirty="0">
                <a:solidFill>
                  <a:schemeClr val="tx1">
                    <a:lumMod val="65000"/>
                    <a:lumOff val="35000"/>
                  </a:schemeClr>
                </a:solidFill>
              </a:rPr>
              <a:t>每个 </a:t>
            </a:r>
            <a:r>
              <a:rPr lang="en-US" altLang="zh-CN" sz="1400" b="1" dirty="0">
                <a:solidFill>
                  <a:schemeClr val="tx1">
                    <a:lumMod val="65000"/>
                    <a:lumOff val="35000"/>
                  </a:schemeClr>
                </a:solidFill>
              </a:rPr>
              <a:t>item </a:t>
            </a:r>
            <a:r>
              <a:rPr lang="zh-CN" altLang="en-US" sz="1400" b="1" dirty="0">
                <a:solidFill>
                  <a:schemeClr val="tx1">
                    <a:lumMod val="65000"/>
                    <a:lumOff val="35000"/>
                  </a:schemeClr>
                </a:solidFill>
              </a:rPr>
              <a:t>的 </a:t>
            </a:r>
            <a:r>
              <a:rPr lang="en-US" altLang="zh-CN" sz="1400" b="1" dirty="0">
                <a:solidFill>
                  <a:schemeClr val="tx1">
                    <a:lumMod val="65000"/>
                    <a:lumOff val="35000"/>
                  </a:schemeClr>
                </a:solidFill>
              </a:rPr>
              <a:t>side information </a:t>
            </a:r>
            <a:r>
              <a:rPr lang="zh-CN" altLang="en-US" sz="1400" b="1" dirty="0">
                <a:solidFill>
                  <a:schemeClr val="tx1">
                    <a:lumMod val="65000"/>
                    <a:lumOff val="35000"/>
                  </a:schemeClr>
                </a:solidFill>
              </a:rPr>
              <a:t>的权重都是相同的，不合理</a:t>
            </a:r>
            <a:endParaRPr lang="en-US" altLang="zh-CN" sz="1400" b="1" dirty="0">
              <a:solidFill>
                <a:schemeClr val="tx1">
                  <a:lumMod val="65000"/>
                  <a:lumOff val="35000"/>
                </a:schemeClr>
              </a:solidFill>
            </a:endParaRPr>
          </a:p>
          <a:p>
            <a:pPr>
              <a:lnSpc>
                <a:spcPct val="150000"/>
              </a:lnSpc>
            </a:pPr>
            <a:r>
              <a:rPr lang="zh-CN" altLang="en-US" sz="1400" b="1" dirty="0">
                <a:solidFill>
                  <a:schemeClr val="accent2">
                    <a:lumMod val="50000"/>
                  </a:schemeClr>
                </a:solidFill>
              </a:rPr>
              <a:t>解决办法：</a:t>
            </a:r>
            <a:r>
              <a:rPr lang="zh-CN" altLang="en-US" sz="1400" b="1" dirty="0">
                <a:solidFill>
                  <a:schemeClr val="tx1">
                    <a:lumMod val="65000"/>
                    <a:lumOff val="35000"/>
                  </a:schemeClr>
                </a:solidFill>
              </a:rPr>
              <a:t>因为每个</a:t>
            </a:r>
            <a:r>
              <a:rPr lang="en-US" altLang="zh-CN" sz="1400" b="1" dirty="0">
                <a:solidFill>
                  <a:schemeClr val="tx1">
                    <a:lumMod val="65000"/>
                    <a:lumOff val="35000"/>
                  </a:schemeClr>
                </a:solidFill>
              </a:rPr>
              <a:t>item</a:t>
            </a:r>
            <a:r>
              <a:rPr lang="zh-CN" altLang="en-US" sz="1400" b="1" dirty="0">
                <a:solidFill>
                  <a:schemeClr val="tx1">
                    <a:lumMod val="65000"/>
                    <a:lumOff val="35000"/>
                  </a:schemeClr>
                </a:solidFill>
              </a:rPr>
              <a:t>对其不同边界信息的权重都不一样，所以就需要额外大小为 </a:t>
            </a:r>
            <a:r>
              <a:rPr lang="en-US" altLang="zh-CN" sz="1400" b="1" dirty="0">
                <a:solidFill>
                  <a:schemeClr val="tx1">
                    <a:lumMod val="65000"/>
                    <a:lumOff val="35000"/>
                  </a:schemeClr>
                </a:solidFill>
              </a:rPr>
              <a:t>v*(n+1) </a:t>
            </a:r>
            <a:r>
              <a:rPr lang="zh-CN" altLang="en-US" sz="1400" b="1" dirty="0">
                <a:solidFill>
                  <a:schemeClr val="tx1">
                    <a:lumMod val="65000"/>
                    <a:lumOff val="35000"/>
                  </a:schemeClr>
                </a:solidFill>
              </a:rPr>
              <a:t>的一个矩阵来表示每个 </a:t>
            </a:r>
            <a:r>
              <a:rPr lang="en-US" altLang="zh-CN" sz="1400" b="1" dirty="0">
                <a:solidFill>
                  <a:schemeClr val="tx1">
                    <a:lumMod val="65000"/>
                    <a:lumOff val="35000"/>
                  </a:schemeClr>
                </a:solidFill>
              </a:rPr>
              <a:t>item </a:t>
            </a:r>
            <a:r>
              <a:rPr lang="zh-CN" altLang="en-US" sz="1400" b="1" dirty="0">
                <a:solidFill>
                  <a:schemeClr val="tx1">
                    <a:lumMod val="65000"/>
                    <a:lumOff val="35000"/>
                  </a:schemeClr>
                </a:solidFill>
              </a:rPr>
              <a:t>对 </a:t>
            </a:r>
            <a:r>
              <a:rPr lang="en-US" altLang="zh-CN" sz="1400" b="1" dirty="0" err="1">
                <a:solidFill>
                  <a:schemeClr val="tx1">
                    <a:lumMod val="65000"/>
                    <a:lumOff val="35000"/>
                  </a:schemeClr>
                </a:solidFill>
              </a:rPr>
              <a:t>si</a:t>
            </a:r>
            <a:r>
              <a:rPr lang="en-US" altLang="zh-CN" sz="1400" b="1" dirty="0">
                <a:solidFill>
                  <a:schemeClr val="tx1">
                    <a:lumMod val="65000"/>
                    <a:lumOff val="35000"/>
                  </a:schemeClr>
                </a:solidFill>
              </a:rPr>
              <a:t> </a:t>
            </a:r>
            <a:r>
              <a:rPr lang="zh-CN" altLang="en-US" sz="1400" b="1" dirty="0">
                <a:solidFill>
                  <a:schemeClr val="tx1">
                    <a:lumMod val="65000"/>
                    <a:lumOff val="35000"/>
                  </a:schemeClr>
                </a:solidFill>
              </a:rPr>
              <a:t>的权值，</a:t>
            </a:r>
            <a:r>
              <a:rPr lang="en-US" altLang="zh-CN" sz="1400" b="1" dirty="0">
                <a:solidFill>
                  <a:schemeClr val="tx1">
                    <a:lumMod val="65000"/>
                    <a:lumOff val="35000"/>
                  </a:schemeClr>
                </a:solidFill>
              </a:rPr>
              <a:t>v </a:t>
            </a:r>
            <a:r>
              <a:rPr lang="zh-CN" altLang="en-US" sz="1400" b="1" dirty="0">
                <a:solidFill>
                  <a:schemeClr val="tx1">
                    <a:lumMod val="65000"/>
                    <a:lumOff val="35000"/>
                  </a:schemeClr>
                </a:solidFill>
              </a:rPr>
              <a:t>是</a:t>
            </a:r>
            <a:r>
              <a:rPr lang="en-US" altLang="zh-CN" sz="1400" b="1" dirty="0">
                <a:solidFill>
                  <a:schemeClr val="tx1">
                    <a:lumMod val="65000"/>
                    <a:lumOff val="35000"/>
                  </a:schemeClr>
                </a:solidFill>
              </a:rPr>
              <a:t>item </a:t>
            </a:r>
            <a:r>
              <a:rPr lang="zh-CN" altLang="en-US" sz="1400" b="1" dirty="0">
                <a:solidFill>
                  <a:schemeClr val="tx1">
                    <a:lumMod val="65000"/>
                    <a:lumOff val="35000"/>
                  </a:schemeClr>
                </a:solidFill>
              </a:rPr>
              <a:t>的个数，</a:t>
            </a:r>
            <a:r>
              <a:rPr lang="en-US" altLang="zh-CN" sz="1400" b="1" dirty="0">
                <a:solidFill>
                  <a:schemeClr val="tx1">
                    <a:lumMod val="65000"/>
                    <a:lumOff val="35000"/>
                  </a:schemeClr>
                </a:solidFill>
              </a:rPr>
              <a:t>n </a:t>
            </a:r>
            <a:r>
              <a:rPr lang="zh-CN" altLang="en-US" sz="1400" b="1" dirty="0">
                <a:solidFill>
                  <a:schemeClr val="tx1">
                    <a:lumMod val="65000"/>
                    <a:lumOff val="35000"/>
                  </a:schemeClr>
                </a:solidFill>
              </a:rPr>
              <a:t>是 </a:t>
            </a:r>
            <a:r>
              <a:rPr lang="en-US" altLang="zh-CN" sz="1400" b="1" dirty="0" err="1">
                <a:solidFill>
                  <a:schemeClr val="tx1">
                    <a:lumMod val="65000"/>
                    <a:lumOff val="35000"/>
                  </a:schemeClr>
                </a:solidFill>
              </a:rPr>
              <a:t>si</a:t>
            </a:r>
            <a:r>
              <a:rPr lang="en-US" altLang="zh-CN" sz="1400" b="1" dirty="0">
                <a:solidFill>
                  <a:schemeClr val="tx1">
                    <a:lumMod val="65000"/>
                    <a:lumOff val="35000"/>
                  </a:schemeClr>
                </a:solidFill>
              </a:rPr>
              <a:t> </a:t>
            </a:r>
            <a:r>
              <a:rPr lang="zh-CN" altLang="en-US" sz="1400" b="1" dirty="0">
                <a:solidFill>
                  <a:schemeClr val="tx1">
                    <a:lumMod val="65000"/>
                    <a:lumOff val="35000"/>
                  </a:schemeClr>
                </a:solidFill>
              </a:rPr>
              <a:t>的个数，加</a:t>
            </a:r>
            <a:r>
              <a:rPr lang="en-US" altLang="zh-CN" sz="1400" b="1" dirty="0">
                <a:solidFill>
                  <a:schemeClr val="tx1">
                    <a:lumMod val="65000"/>
                    <a:lumOff val="35000"/>
                  </a:schemeClr>
                </a:solidFill>
              </a:rPr>
              <a:t>1</a:t>
            </a:r>
            <a:r>
              <a:rPr lang="zh-CN" altLang="en-US" sz="1400" b="1" dirty="0">
                <a:solidFill>
                  <a:schemeClr val="tx1">
                    <a:lumMod val="65000"/>
                    <a:lumOff val="35000"/>
                  </a:schemeClr>
                </a:solidFill>
              </a:rPr>
              <a:t>是还要考虑 </a:t>
            </a:r>
            <a:r>
              <a:rPr lang="en-US" altLang="zh-CN" sz="1400" b="1" dirty="0">
                <a:solidFill>
                  <a:schemeClr val="tx1">
                    <a:lumMod val="65000"/>
                    <a:lumOff val="35000"/>
                  </a:schemeClr>
                </a:solidFill>
              </a:rPr>
              <a:t>item </a:t>
            </a:r>
            <a:r>
              <a:rPr lang="zh-CN" altLang="en-US" sz="1400" b="1" dirty="0">
                <a:solidFill>
                  <a:schemeClr val="tx1">
                    <a:lumMod val="65000"/>
                    <a:lumOff val="35000"/>
                  </a:schemeClr>
                </a:solidFill>
              </a:rPr>
              <a:t>自身的权重。假设 </a:t>
            </a:r>
            <a:r>
              <a:rPr lang="en-US" altLang="zh-CN" sz="1400" b="1" dirty="0">
                <a:solidFill>
                  <a:schemeClr val="tx1">
                    <a:lumMod val="65000"/>
                    <a:lumOff val="35000"/>
                  </a:schemeClr>
                </a:solidFill>
              </a:rPr>
              <a:t>A </a:t>
            </a:r>
            <a:r>
              <a:rPr lang="zh-CN" altLang="en-US" sz="1400" b="1" dirty="0">
                <a:solidFill>
                  <a:schemeClr val="tx1">
                    <a:lumMod val="65000"/>
                    <a:lumOff val="35000"/>
                  </a:schemeClr>
                </a:solidFill>
              </a:rPr>
              <a:t>是权重矩阵，那么里面的项 </a:t>
            </a:r>
            <a:r>
              <a:rPr lang="en-US" altLang="zh-CN" sz="1400" b="1" dirty="0" err="1">
                <a:solidFill>
                  <a:schemeClr val="tx1">
                    <a:lumMod val="65000"/>
                    <a:lumOff val="35000"/>
                  </a:schemeClr>
                </a:solidFill>
              </a:rPr>
              <a:t>Aij</a:t>
            </a:r>
            <a:r>
              <a:rPr lang="en-US" altLang="zh-CN" sz="1400" b="1" dirty="0">
                <a:solidFill>
                  <a:schemeClr val="tx1">
                    <a:lumMod val="65000"/>
                    <a:lumOff val="35000"/>
                  </a:schemeClr>
                </a:solidFill>
              </a:rPr>
              <a:t> </a:t>
            </a:r>
            <a:r>
              <a:rPr lang="zh-CN" altLang="en-US" sz="1400" b="1" dirty="0">
                <a:solidFill>
                  <a:schemeClr val="tx1">
                    <a:lumMod val="65000"/>
                    <a:lumOff val="35000"/>
                  </a:schemeClr>
                </a:solidFill>
              </a:rPr>
              <a:t>就是</a:t>
            </a:r>
            <a:r>
              <a:rPr lang="zh-CN" altLang="en-US" sz="1400" b="1">
                <a:solidFill>
                  <a:schemeClr val="tx1">
                    <a:lumMod val="65000"/>
                    <a:lumOff val="35000"/>
                  </a:schemeClr>
                </a:solidFill>
              </a:rPr>
              <a:t>第 </a:t>
            </a:r>
            <a:r>
              <a:rPr lang="en-US" altLang="zh-CN" sz="1400" b="1" dirty="0">
                <a:solidFill>
                  <a:schemeClr val="tx1">
                    <a:lumMod val="65000"/>
                    <a:lumOff val="35000"/>
                  </a:schemeClr>
                </a:solidFill>
              </a:rPr>
              <a:t>i</a:t>
            </a:r>
            <a:r>
              <a:rPr lang="en-US" altLang="zh-CN" sz="1400" b="1">
                <a:solidFill>
                  <a:schemeClr val="tx1">
                    <a:lumMod val="65000"/>
                    <a:lumOff val="35000"/>
                  </a:schemeClr>
                </a:solidFill>
              </a:rPr>
              <a:t> </a:t>
            </a:r>
            <a:r>
              <a:rPr lang="zh-CN" altLang="en-US" sz="1400" b="1" dirty="0">
                <a:solidFill>
                  <a:schemeClr val="tx1">
                    <a:lumMod val="65000"/>
                    <a:lumOff val="35000"/>
                  </a:schemeClr>
                </a:solidFill>
              </a:rPr>
              <a:t>个</a:t>
            </a:r>
            <a:r>
              <a:rPr lang="en-US" altLang="zh-CN" sz="1400" b="1" dirty="0">
                <a:solidFill>
                  <a:schemeClr val="tx1">
                    <a:lumMod val="65000"/>
                    <a:lumOff val="35000"/>
                  </a:schemeClr>
                </a:solidFill>
              </a:rPr>
              <a:t>item</a:t>
            </a:r>
            <a:r>
              <a:rPr lang="zh-CN" altLang="en-US" sz="1400" b="1" dirty="0">
                <a:solidFill>
                  <a:schemeClr val="tx1">
                    <a:lumMod val="65000"/>
                    <a:lumOff val="35000"/>
                  </a:schemeClr>
                </a:solidFill>
              </a:rPr>
              <a:t>、第 </a:t>
            </a:r>
            <a:r>
              <a:rPr lang="en-US" altLang="zh-CN" sz="1400" b="1" dirty="0">
                <a:solidFill>
                  <a:schemeClr val="tx1">
                    <a:lumMod val="65000"/>
                    <a:lumOff val="35000"/>
                  </a:schemeClr>
                </a:solidFill>
              </a:rPr>
              <a:t>j </a:t>
            </a:r>
            <a:r>
              <a:rPr lang="zh-CN" altLang="en-US" sz="1400" b="1" dirty="0">
                <a:solidFill>
                  <a:schemeClr val="tx1">
                    <a:lumMod val="65000"/>
                    <a:lumOff val="35000"/>
                  </a:schemeClr>
                </a:solidFill>
              </a:rPr>
              <a:t>个类型的 </a:t>
            </a:r>
            <a:r>
              <a:rPr lang="en-US" altLang="zh-CN" sz="1400" b="1" dirty="0">
                <a:solidFill>
                  <a:schemeClr val="tx1">
                    <a:lumMod val="65000"/>
                    <a:lumOff val="35000"/>
                  </a:schemeClr>
                </a:solidFill>
              </a:rPr>
              <a:t>side information </a:t>
            </a:r>
            <a:r>
              <a:rPr lang="zh-CN" altLang="en-US" sz="1400" b="1" dirty="0">
                <a:solidFill>
                  <a:schemeClr val="tx1">
                    <a:lumMod val="65000"/>
                    <a:lumOff val="35000"/>
                  </a:schemeClr>
                </a:solidFill>
              </a:rPr>
              <a:t>的权重。矩阵第一列还是用来表示自身的权重。这样就可以获得加权平均的方法： </a:t>
            </a:r>
          </a:p>
          <a:p>
            <a:pPr>
              <a:lnSpc>
                <a:spcPct val="150000"/>
              </a:lnSpc>
            </a:pPr>
            <a:endParaRPr lang="zh-CN" altLang="en-US" sz="1400" b="1" dirty="0">
              <a:solidFill>
                <a:schemeClr val="tx1">
                  <a:lumMod val="65000"/>
                  <a:lumOff val="35000"/>
                </a:schemeClr>
              </a:solidFill>
            </a:endParaRPr>
          </a:p>
        </p:txBody>
      </p:sp>
      <p:pic>
        <p:nvPicPr>
          <p:cNvPr id="6" name="Picture 5">
            <a:extLst>
              <a:ext uri="{FF2B5EF4-FFF2-40B4-BE49-F238E27FC236}">
                <a16:creationId xmlns:a16="http://schemas.microsoft.com/office/drawing/2014/main" id="{0B682EE5-6BA3-4551-8BAC-CFACB6D4B237}"/>
              </a:ext>
            </a:extLst>
          </p:cNvPr>
          <p:cNvPicPr>
            <a:picLocks noChangeAspect="1"/>
          </p:cNvPicPr>
          <p:nvPr/>
        </p:nvPicPr>
        <p:blipFill>
          <a:blip r:embed="rId3"/>
          <a:stretch>
            <a:fillRect/>
          </a:stretch>
        </p:blipFill>
        <p:spPr>
          <a:xfrm>
            <a:off x="6772274" y="2887127"/>
            <a:ext cx="2343150" cy="1038225"/>
          </a:xfrm>
          <a:prstGeom prst="rect">
            <a:avLst/>
          </a:prstGeom>
        </p:spPr>
      </p:pic>
      <p:pic>
        <p:nvPicPr>
          <p:cNvPr id="11" name="Picture 7">
            <a:extLst>
              <a:ext uri="{FF2B5EF4-FFF2-40B4-BE49-F238E27FC236}">
                <a16:creationId xmlns:a16="http://schemas.microsoft.com/office/drawing/2014/main" id="{27B42239-339A-4859-8618-80E0D40EA60F}"/>
              </a:ext>
            </a:extLst>
          </p:cNvPr>
          <p:cNvPicPr>
            <a:picLocks noChangeAspect="1"/>
          </p:cNvPicPr>
          <p:nvPr/>
        </p:nvPicPr>
        <p:blipFill>
          <a:blip r:embed="rId4"/>
          <a:stretch>
            <a:fillRect/>
          </a:stretch>
        </p:blipFill>
        <p:spPr>
          <a:xfrm>
            <a:off x="603378" y="2983345"/>
            <a:ext cx="4617682" cy="3431581"/>
          </a:xfrm>
          <a:prstGeom prst="rect">
            <a:avLst/>
          </a:prstGeom>
        </p:spPr>
      </p:pic>
      <p:sp>
        <p:nvSpPr>
          <p:cNvPr id="2" name="矩形 1"/>
          <p:cNvSpPr/>
          <p:nvPr/>
        </p:nvSpPr>
        <p:spPr>
          <a:xfrm>
            <a:off x="5273817" y="3804168"/>
            <a:ext cx="6096000" cy="415498"/>
          </a:xfrm>
          <a:prstGeom prst="rect">
            <a:avLst/>
          </a:prstGeom>
        </p:spPr>
        <p:txBody>
          <a:bodyPr>
            <a:spAutoFit/>
          </a:bodyPr>
          <a:lstStyle/>
          <a:p>
            <a:pPr>
              <a:lnSpc>
                <a:spcPct val="150000"/>
              </a:lnSpc>
            </a:pPr>
            <a:r>
              <a:rPr lang="zh-CN" altLang="en-US" sz="1400" b="1">
                <a:solidFill>
                  <a:schemeClr val="tx1">
                    <a:lumMod val="65000"/>
                    <a:lumOff val="35000"/>
                  </a:schemeClr>
                </a:solidFill>
              </a:rPr>
              <a:t>对权重项做了指数变换，目的是为了保证每个边界信息的贡献都能大于</a:t>
            </a:r>
            <a:r>
              <a:rPr lang="en-US" altLang="zh-CN" sz="1400" b="1">
                <a:solidFill>
                  <a:schemeClr val="tx1">
                    <a:lumMod val="65000"/>
                    <a:lumOff val="35000"/>
                  </a:schemeClr>
                </a:solidFill>
              </a:rPr>
              <a:t>0</a:t>
            </a:r>
            <a:r>
              <a:rPr lang="zh-CN" altLang="en-US" sz="1400" b="1">
                <a:solidFill>
                  <a:schemeClr val="tx1">
                    <a:lumMod val="65000"/>
                    <a:lumOff val="35000"/>
                  </a:schemeClr>
                </a:solidFill>
              </a:rPr>
              <a:t>。</a:t>
            </a:r>
            <a:r>
              <a:rPr lang="en-US" altLang="zh-CN" sz="1400" b="1">
                <a:solidFill>
                  <a:schemeClr val="tx1">
                    <a:lumMod val="65000"/>
                    <a:lumOff val="35000"/>
                  </a:schemeClr>
                </a:solidFill>
              </a:rPr>
              <a:t> </a:t>
            </a:r>
          </a:p>
        </p:txBody>
      </p:sp>
    </p:spTree>
    <p:extLst>
      <p:ext uri="{BB962C8B-B14F-4D97-AF65-F5344CB8AC3E}">
        <p14:creationId xmlns:p14="http://schemas.microsoft.com/office/powerpoint/2010/main" val="363645497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文本框 7">
            <a:extLst>
              <a:ext uri="{FF2B5EF4-FFF2-40B4-BE49-F238E27FC236}">
                <a16:creationId xmlns:a16="http://schemas.microsoft.com/office/drawing/2014/main" id="{FBF6CA30-1133-4869-A1EC-4374AB5E690A}"/>
              </a:ext>
            </a:extLst>
          </p:cNvPr>
          <p:cNvSpPr txBox="1"/>
          <p:nvPr/>
        </p:nvSpPr>
        <p:spPr>
          <a:xfrm>
            <a:off x="1362269" y="254980"/>
            <a:ext cx="10007548" cy="584775"/>
          </a:xfrm>
          <a:prstGeom prst="rect">
            <a:avLst/>
          </a:prstGeom>
          <a:noFill/>
        </p:spPr>
        <p:txBody>
          <a:bodyPr wrap="none" rtlCol="0">
            <a:spAutoFit/>
          </a:bodyPr>
          <a:lstStyle/>
          <a:p>
            <a:r>
              <a:rPr lang="en-US" altLang="zh-CN" sz="3200" b="1" dirty="0">
                <a:solidFill>
                  <a:srgbClr val="1B828D"/>
                </a:solidFill>
                <a:latin typeface="+mn-ea"/>
                <a:cs typeface="+mn-ea"/>
                <a:sym typeface="+mn-lt"/>
              </a:rPr>
              <a:t>EGES </a:t>
            </a:r>
            <a:r>
              <a:rPr lang="en-US" altLang="zh-CN" sz="1600" b="1" dirty="0">
                <a:solidFill>
                  <a:srgbClr val="1B828D"/>
                </a:solidFill>
                <a:latin typeface="+mn-ea"/>
                <a:cs typeface="+mn-ea"/>
                <a:sym typeface="+mn-lt"/>
              </a:rPr>
              <a:t>(Billion-scale Commodity Embedding for E-commerce Recommendation in Alibaba )</a:t>
            </a:r>
            <a:endParaRPr lang="zh-CN" altLang="en-US" sz="3200" b="1" dirty="0">
              <a:solidFill>
                <a:srgbClr val="1B828D"/>
              </a:solidFill>
              <a:latin typeface="+mn-ea"/>
              <a:cs typeface="+mn-ea"/>
              <a:sym typeface="+mn-lt"/>
            </a:endParaRPr>
          </a:p>
        </p:txBody>
      </p:sp>
      <p:sp>
        <p:nvSpPr>
          <p:cNvPr id="15" name="TextBox 14">
            <a:extLst>
              <a:ext uri="{FF2B5EF4-FFF2-40B4-BE49-F238E27FC236}">
                <a16:creationId xmlns:a16="http://schemas.microsoft.com/office/drawing/2014/main" id="{5938E627-21DB-44E8-BFE7-AF5F68C3A422}"/>
              </a:ext>
            </a:extLst>
          </p:cNvPr>
          <p:cNvSpPr txBox="1"/>
          <p:nvPr/>
        </p:nvSpPr>
        <p:spPr>
          <a:xfrm>
            <a:off x="314128" y="983275"/>
            <a:ext cx="7629721"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zh-CN" b="1" dirty="0">
                <a:solidFill>
                  <a:srgbClr val="FF0000"/>
                </a:solidFill>
              </a:rPr>
              <a:t>Enhanced graph embedding with side information (EGES)</a:t>
            </a:r>
            <a:r>
              <a:rPr lang="zh-CN" altLang="en-US" b="1" dirty="0">
                <a:solidFill>
                  <a:srgbClr val="FF0000"/>
                </a:solidFill>
              </a:rPr>
              <a:t>：</a:t>
            </a:r>
            <a:endParaRPr lang="en-US" altLang="zh-CN" b="1" dirty="0">
              <a:solidFill>
                <a:srgbClr val="FF0000"/>
              </a:solidFill>
            </a:endParaRPr>
          </a:p>
        </p:txBody>
      </p:sp>
      <p:sp>
        <p:nvSpPr>
          <p:cNvPr id="23" name="TextBox 22">
            <a:extLst>
              <a:ext uri="{FF2B5EF4-FFF2-40B4-BE49-F238E27FC236}">
                <a16:creationId xmlns:a16="http://schemas.microsoft.com/office/drawing/2014/main" id="{F901D96B-47C2-4104-A051-019C8CB11903}"/>
              </a:ext>
            </a:extLst>
          </p:cNvPr>
          <p:cNvSpPr txBox="1"/>
          <p:nvPr/>
        </p:nvSpPr>
        <p:spPr>
          <a:xfrm>
            <a:off x="603378" y="1458697"/>
            <a:ext cx="1742658" cy="415498"/>
          </a:xfrm>
          <a:prstGeom prst="rect">
            <a:avLst/>
          </a:prstGeom>
          <a:noFill/>
        </p:spPr>
        <p:txBody>
          <a:bodyPr wrap="square" rtlCol="0">
            <a:spAutoFit/>
          </a:bodyPr>
          <a:lstStyle/>
          <a:p>
            <a:pPr>
              <a:lnSpc>
                <a:spcPct val="150000"/>
              </a:lnSpc>
            </a:pPr>
            <a:r>
              <a:rPr lang="zh-CN" altLang="en-US" sz="1400" b="1">
                <a:solidFill>
                  <a:schemeClr val="accent2">
                    <a:lumMod val="50000"/>
                  </a:schemeClr>
                </a:solidFill>
              </a:rPr>
              <a:t>损失函数：</a:t>
            </a:r>
            <a:endParaRPr lang="zh-CN" altLang="en-US" sz="1400" b="1" dirty="0">
              <a:solidFill>
                <a:schemeClr val="tx1">
                  <a:lumMod val="65000"/>
                  <a:lumOff val="35000"/>
                </a:schemeClr>
              </a:solidFill>
            </a:endParaRPr>
          </a:p>
        </p:txBody>
      </p:sp>
      <p:pic>
        <p:nvPicPr>
          <p:cNvPr id="3" name="图片 2"/>
          <p:cNvPicPr>
            <a:picLocks noChangeAspect="1"/>
          </p:cNvPicPr>
          <p:nvPr/>
        </p:nvPicPr>
        <p:blipFill>
          <a:blip r:embed="rId3"/>
          <a:stretch>
            <a:fillRect/>
          </a:stretch>
        </p:blipFill>
        <p:spPr>
          <a:xfrm>
            <a:off x="1921302" y="1666446"/>
            <a:ext cx="5145221" cy="4826787"/>
          </a:xfrm>
          <a:prstGeom prst="rect">
            <a:avLst/>
          </a:prstGeom>
        </p:spPr>
      </p:pic>
    </p:spTree>
    <p:extLst>
      <p:ext uri="{BB962C8B-B14F-4D97-AF65-F5344CB8AC3E}">
        <p14:creationId xmlns:p14="http://schemas.microsoft.com/office/powerpoint/2010/main" val="268382939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文本框 7">
            <a:extLst>
              <a:ext uri="{FF2B5EF4-FFF2-40B4-BE49-F238E27FC236}">
                <a16:creationId xmlns:a16="http://schemas.microsoft.com/office/drawing/2014/main" id="{FBF6CA30-1133-4869-A1EC-4374AB5E690A}"/>
              </a:ext>
            </a:extLst>
          </p:cNvPr>
          <p:cNvSpPr txBox="1"/>
          <p:nvPr/>
        </p:nvSpPr>
        <p:spPr>
          <a:xfrm>
            <a:off x="1362269" y="254980"/>
            <a:ext cx="10007548" cy="584775"/>
          </a:xfrm>
          <a:prstGeom prst="rect">
            <a:avLst/>
          </a:prstGeom>
          <a:noFill/>
        </p:spPr>
        <p:txBody>
          <a:bodyPr wrap="none" rtlCol="0">
            <a:spAutoFit/>
          </a:bodyPr>
          <a:lstStyle/>
          <a:p>
            <a:r>
              <a:rPr lang="en-US" altLang="zh-CN" sz="3200" b="1" dirty="0">
                <a:solidFill>
                  <a:srgbClr val="1B828D"/>
                </a:solidFill>
                <a:latin typeface="+mn-ea"/>
                <a:cs typeface="+mn-ea"/>
                <a:sym typeface="+mn-lt"/>
              </a:rPr>
              <a:t>EGES </a:t>
            </a:r>
            <a:r>
              <a:rPr lang="en-US" altLang="zh-CN" sz="1600" b="1" dirty="0">
                <a:solidFill>
                  <a:srgbClr val="1B828D"/>
                </a:solidFill>
                <a:latin typeface="+mn-ea"/>
                <a:cs typeface="+mn-ea"/>
                <a:sym typeface="+mn-lt"/>
              </a:rPr>
              <a:t>(Billion-scale Commodity Embedding for E-commerce Recommendation in Alibaba )</a:t>
            </a:r>
            <a:endParaRPr lang="zh-CN" altLang="en-US" sz="3200" b="1" dirty="0">
              <a:solidFill>
                <a:srgbClr val="1B828D"/>
              </a:solidFill>
              <a:latin typeface="+mn-ea"/>
              <a:cs typeface="+mn-ea"/>
              <a:sym typeface="+mn-lt"/>
            </a:endParaRPr>
          </a:p>
        </p:txBody>
      </p:sp>
      <p:sp>
        <p:nvSpPr>
          <p:cNvPr id="15" name="TextBox 14">
            <a:extLst>
              <a:ext uri="{FF2B5EF4-FFF2-40B4-BE49-F238E27FC236}">
                <a16:creationId xmlns:a16="http://schemas.microsoft.com/office/drawing/2014/main" id="{5938E627-21DB-44E8-BFE7-AF5F68C3A422}"/>
              </a:ext>
            </a:extLst>
          </p:cNvPr>
          <p:cNvSpPr txBox="1"/>
          <p:nvPr/>
        </p:nvSpPr>
        <p:spPr>
          <a:xfrm>
            <a:off x="314128" y="983275"/>
            <a:ext cx="7629721"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zh-CN" b="1" dirty="0">
                <a:solidFill>
                  <a:srgbClr val="FF0000"/>
                </a:solidFill>
              </a:rPr>
              <a:t>Enhanced graph embedding with side information (EGES)</a:t>
            </a:r>
            <a:r>
              <a:rPr lang="zh-CN" altLang="en-US" b="1" dirty="0">
                <a:solidFill>
                  <a:srgbClr val="FF0000"/>
                </a:solidFill>
              </a:rPr>
              <a:t>：</a:t>
            </a:r>
            <a:endParaRPr lang="en-US" altLang="zh-CN" b="1" dirty="0">
              <a:solidFill>
                <a:srgbClr val="FF0000"/>
              </a:solidFill>
            </a:endParaRPr>
          </a:p>
        </p:txBody>
      </p:sp>
      <p:pic>
        <p:nvPicPr>
          <p:cNvPr id="10" name="图片 9"/>
          <p:cNvPicPr>
            <a:picLocks noChangeAspect="1"/>
          </p:cNvPicPr>
          <p:nvPr/>
        </p:nvPicPr>
        <p:blipFill>
          <a:blip r:embed="rId3"/>
          <a:stretch>
            <a:fillRect/>
          </a:stretch>
        </p:blipFill>
        <p:spPr>
          <a:xfrm>
            <a:off x="668693" y="2134565"/>
            <a:ext cx="4816761" cy="3684343"/>
          </a:xfrm>
          <a:prstGeom prst="rect">
            <a:avLst/>
          </a:prstGeom>
        </p:spPr>
      </p:pic>
      <p:sp>
        <p:nvSpPr>
          <p:cNvPr id="17" name="TextBox 22">
            <a:extLst>
              <a:ext uri="{FF2B5EF4-FFF2-40B4-BE49-F238E27FC236}">
                <a16:creationId xmlns:a16="http://schemas.microsoft.com/office/drawing/2014/main" id="{F901D96B-47C2-4104-A051-019C8CB11903}"/>
              </a:ext>
            </a:extLst>
          </p:cNvPr>
          <p:cNvSpPr txBox="1"/>
          <p:nvPr/>
        </p:nvSpPr>
        <p:spPr>
          <a:xfrm>
            <a:off x="414884" y="1526607"/>
            <a:ext cx="1742658" cy="377026"/>
          </a:xfrm>
          <a:prstGeom prst="rect">
            <a:avLst/>
          </a:prstGeom>
          <a:noFill/>
        </p:spPr>
        <p:txBody>
          <a:bodyPr wrap="square" rtlCol="0">
            <a:spAutoFit/>
          </a:bodyPr>
          <a:lstStyle/>
          <a:p>
            <a:pPr>
              <a:lnSpc>
                <a:spcPct val="150000"/>
              </a:lnSpc>
            </a:pPr>
            <a:r>
              <a:rPr lang="zh-CN" altLang="en-US" sz="1400" b="1">
                <a:solidFill>
                  <a:schemeClr val="accent2">
                    <a:lumMod val="50000"/>
                  </a:schemeClr>
                </a:solidFill>
              </a:rPr>
              <a:t>算法流程：</a:t>
            </a:r>
            <a:endParaRPr lang="zh-CN" altLang="en-US" sz="1400" b="1" dirty="0">
              <a:solidFill>
                <a:schemeClr val="tx1">
                  <a:lumMod val="65000"/>
                  <a:lumOff val="35000"/>
                </a:schemeClr>
              </a:solidFill>
            </a:endParaRPr>
          </a:p>
        </p:txBody>
      </p:sp>
      <p:pic>
        <p:nvPicPr>
          <p:cNvPr id="16" name="图片 15"/>
          <p:cNvPicPr>
            <a:picLocks noChangeAspect="1"/>
          </p:cNvPicPr>
          <p:nvPr/>
        </p:nvPicPr>
        <p:blipFill>
          <a:blip r:embed="rId4"/>
          <a:stretch>
            <a:fillRect/>
          </a:stretch>
        </p:blipFill>
        <p:spPr>
          <a:xfrm>
            <a:off x="6120520" y="1715120"/>
            <a:ext cx="4648933" cy="4947629"/>
          </a:xfrm>
          <a:prstGeom prst="rect">
            <a:avLst/>
          </a:prstGeom>
        </p:spPr>
      </p:pic>
    </p:spTree>
    <p:extLst>
      <p:ext uri="{BB962C8B-B14F-4D97-AF65-F5344CB8AC3E}">
        <p14:creationId xmlns:p14="http://schemas.microsoft.com/office/powerpoint/2010/main" val="338206228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文本框 7">
            <a:extLst>
              <a:ext uri="{FF2B5EF4-FFF2-40B4-BE49-F238E27FC236}">
                <a16:creationId xmlns:a16="http://schemas.microsoft.com/office/drawing/2014/main" id="{FBF6CA30-1133-4869-A1EC-4374AB5E690A}"/>
              </a:ext>
            </a:extLst>
          </p:cNvPr>
          <p:cNvSpPr txBox="1"/>
          <p:nvPr/>
        </p:nvSpPr>
        <p:spPr>
          <a:xfrm>
            <a:off x="1362269" y="254980"/>
            <a:ext cx="10007548" cy="584775"/>
          </a:xfrm>
          <a:prstGeom prst="rect">
            <a:avLst/>
          </a:prstGeom>
          <a:noFill/>
        </p:spPr>
        <p:txBody>
          <a:bodyPr wrap="none" rtlCol="0">
            <a:spAutoFit/>
          </a:bodyPr>
          <a:lstStyle/>
          <a:p>
            <a:r>
              <a:rPr lang="en-US" altLang="zh-CN" sz="3200" b="1" dirty="0">
                <a:solidFill>
                  <a:srgbClr val="1B828D"/>
                </a:solidFill>
                <a:latin typeface="+mn-ea"/>
                <a:cs typeface="+mn-ea"/>
                <a:sym typeface="+mn-lt"/>
              </a:rPr>
              <a:t>EGES </a:t>
            </a:r>
            <a:r>
              <a:rPr lang="en-US" altLang="zh-CN" sz="1600" b="1" dirty="0">
                <a:solidFill>
                  <a:srgbClr val="1B828D"/>
                </a:solidFill>
                <a:latin typeface="+mn-ea"/>
                <a:cs typeface="+mn-ea"/>
                <a:sym typeface="+mn-lt"/>
              </a:rPr>
              <a:t>(Billion-scale Commodity Embedding for E-commerce Recommendation in Alibaba )</a:t>
            </a:r>
            <a:endParaRPr lang="zh-CN" altLang="en-US" sz="3200" b="1" dirty="0">
              <a:solidFill>
                <a:srgbClr val="1B828D"/>
              </a:solidFill>
              <a:latin typeface="+mn-ea"/>
              <a:cs typeface="+mn-ea"/>
              <a:sym typeface="+mn-lt"/>
            </a:endParaRPr>
          </a:p>
        </p:txBody>
      </p:sp>
      <p:sp>
        <p:nvSpPr>
          <p:cNvPr id="17" name="TextBox 22">
            <a:extLst>
              <a:ext uri="{FF2B5EF4-FFF2-40B4-BE49-F238E27FC236}">
                <a16:creationId xmlns:a16="http://schemas.microsoft.com/office/drawing/2014/main" id="{F901D96B-47C2-4104-A051-019C8CB11903}"/>
              </a:ext>
            </a:extLst>
          </p:cNvPr>
          <p:cNvSpPr txBox="1"/>
          <p:nvPr/>
        </p:nvSpPr>
        <p:spPr>
          <a:xfrm>
            <a:off x="314129" y="1020391"/>
            <a:ext cx="3930612" cy="923330"/>
          </a:xfrm>
          <a:prstGeom prst="rect">
            <a:avLst/>
          </a:prstGeom>
          <a:noFill/>
        </p:spPr>
        <p:txBody>
          <a:bodyPr wrap="square" rtlCol="0">
            <a:spAutoFit/>
          </a:bodyPr>
          <a:lstStyle/>
          <a:p>
            <a:pPr>
              <a:lnSpc>
                <a:spcPct val="150000"/>
              </a:lnSpc>
            </a:pPr>
            <a:r>
              <a:rPr lang="zh-CN" altLang="en-US" b="1">
                <a:solidFill>
                  <a:schemeClr val="tx1">
                    <a:lumMod val="65000"/>
                    <a:lumOff val="35000"/>
                  </a:schemeClr>
                </a:solidFill>
              </a:rPr>
              <a:t>实验结果：链路预测；</a:t>
            </a:r>
            <a:r>
              <a:rPr lang="en-US" altLang="zh-CN" b="1">
                <a:solidFill>
                  <a:schemeClr val="tx1">
                    <a:lumMod val="65000"/>
                    <a:lumOff val="35000"/>
                  </a:schemeClr>
                </a:solidFill>
              </a:rPr>
              <a:t>A/B test</a:t>
            </a:r>
            <a:endParaRPr lang="zh-CN" altLang="en-US" b="1">
              <a:solidFill>
                <a:schemeClr val="tx1">
                  <a:lumMod val="65000"/>
                  <a:lumOff val="35000"/>
                </a:schemeClr>
              </a:solidFill>
            </a:endParaRPr>
          </a:p>
          <a:p>
            <a:pPr>
              <a:lnSpc>
                <a:spcPct val="150000"/>
              </a:lnSpc>
            </a:pPr>
            <a:endParaRPr lang="zh-CN" altLang="en-US" b="1" dirty="0">
              <a:solidFill>
                <a:schemeClr val="tx1">
                  <a:lumMod val="65000"/>
                  <a:lumOff val="35000"/>
                </a:schemeClr>
              </a:solidFill>
            </a:endParaRPr>
          </a:p>
        </p:txBody>
      </p:sp>
      <p:pic>
        <p:nvPicPr>
          <p:cNvPr id="2" name="图片 1"/>
          <p:cNvPicPr>
            <a:picLocks noChangeAspect="1"/>
          </p:cNvPicPr>
          <p:nvPr/>
        </p:nvPicPr>
        <p:blipFill>
          <a:blip r:embed="rId3"/>
          <a:stretch>
            <a:fillRect/>
          </a:stretch>
        </p:blipFill>
        <p:spPr>
          <a:xfrm>
            <a:off x="491411" y="2244190"/>
            <a:ext cx="5524378" cy="2736025"/>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4"/>
          <a:stretch>
            <a:fillRect/>
          </a:stretch>
        </p:blipFill>
        <p:spPr>
          <a:xfrm>
            <a:off x="6317636" y="1500959"/>
            <a:ext cx="5420274" cy="45533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4653124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文本框 7">
            <a:extLst>
              <a:ext uri="{FF2B5EF4-FFF2-40B4-BE49-F238E27FC236}">
                <a16:creationId xmlns:a16="http://schemas.microsoft.com/office/drawing/2014/main" id="{FBF6CA30-1133-4869-A1EC-4374AB5E690A}"/>
              </a:ext>
            </a:extLst>
          </p:cNvPr>
          <p:cNvSpPr txBox="1"/>
          <p:nvPr/>
        </p:nvSpPr>
        <p:spPr>
          <a:xfrm>
            <a:off x="1362269" y="254980"/>
            <a:ext cx="9594742" cy="584775"/>
          </a:xfrm>
          <a:prstGeom prst="rect">
            <a:avLst/>
          </a:prstGeom>
          <a:noFill/>
        </p:spPr>
        <p:txBody>
          <a:bodyPr wrap="none" rtlCol="0">
            <a:spAutoFit/>
          </a:bodyPr>
          <a:lstStyle/>
          <a:p>
            <a:r>
              <a:rPr lang="en-US" altLang="zh-CN" sz="3200" b="1">
                <a:solidFill>
                  <a:srgbClr val="1B828D"/>
                </a:solidFill>
                <a:latin typeface="+mn-ea"/>
                <a:cs typeface="+mn-ea"/>
                <a:sym typeface="+mn-lt"/>
              </a:rPr>
              <a:t>GATNE </a:t>
            </a:r>
            <a:r>
              <a:rPr lang="en-US" altLang="zh-CN" sz="1600" b="1">
                <a:solidFill>
                  <a:srgbClr val="1B828D"/>
                </a:solidFill>
                <a:latin typeface="+mn-ea"/>
                <a:cs typeface="+mn-ea"/>
                <a:sym typeface="+mn-lt"/>
              </a:rPr>
              <a:t>(Representation Learning for Attributed Multiplex Heterogeneous Network)</a:t>
            </a:r>
            <a:endParaRPr lang="zh-CN" altLang="en-US" sz="3200" b="1" dirty="0">
              <a:solidFill>
                <a:srgbClr val="1B828D"/>
              </a:solidFill>
              <a:latin typeface="+mn-ea"/>
              <a:cs typeface="+mn-ea"/>
              <a:sym typeface="+mn-lt"/>
            </a:endParaRPr>
          </a:p>
        </p:txBody>
      </p:sp>
      <p:sp>
        <p:nvSpPr>
          <p:cNvPr id="2" name="Rectangle 1"/>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latin typeface="Arial" panose="020B060402020202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TextBox 9">
            <a:extLst>
              <a:ext uri="{FF2B5EF4-FFF2-40B4-BE49-F238E27FC236}">
                <a16:creationId xmlns:a16="http://schemas.microsoft.com/office/drawing/2014/main" id="{051DA659-A263-4D06-9BA2-040F8F73BC4E}"/>
              </a:ext>
            </a:extLst>
          </p:cNvPr>
          <p:cNvSpPr txBox="1"/>
          <p:nvPr/>
        </p:nvSpPr>
        <p:spPr>
          <a:xfrm>
            <a:off x="314129" y="1016303"/>
            <a:ext cx="10375640" cy="133882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zh-CN" altLang="en-US" b="1">
                <a:solidFill>
                  <a:schemeClr val="tx1">
                    <a:lumMod val="65000"/>
                    <a:lumOff val="35000"/>
                  </a:schemeClr>
                </a:solidFill>
              </a:rPr>
              <a:t>阿里电商场景：</a:t>
            </a:r>
            <a:endParaRPr lang="en-US" altLang="zh-CN" b="1">
              <a:solidFill>
                <a:schemeClr val="tx1">
                  <a:lumMod val="65000"/>
                  <a:lumOff val="35000"/>
                </a:schemeClr>
              </a:solidFill>
            </a:endParaRPr>
          </a:p>
          <a:p>
            <a:pPr>
              <a:lnSpc>
                <a:spcPct val="150000"/>
              </a:lnSpc>
            </a:pPr>
            <a:r>
              <a:rPr lang="zh-CN" altLang="en-US" b="1">
                <a:solidFill>
                  <a:schemeClr val="tx1">
                    <a:lumMod val="65000"/>
                    <a:lumOff val="35000"/>
                  </a:schemeClr>
                </a:solidFill>
              </a:rPr>
              <a:t>          异构的节点：用户，商品</a:t>
            </a:r>
            <a:r>
              <a:rPr lang="en-US" altLang="zh-CN" b="1">
                <a:solidFill>
                  <a:schemeClr val="tx1">
                    <a:lumMod val="65000"/>
                    <a:lumOff val="35000"/>
                  </a:schemeClr>
                </a:solidFill>
              </a:rPr>
              <a:t>……</a:t>
            </a:r>
          </a:p>
          <a:p>
            <a:pPr>
              <a:lnSpc>
                <a:spcPct val="150000"/>
              </a:lnSpc>
            </a:pPr>
            <a:r>
              <a:rPr lang="en-US" altLang="zh-CN" b="1">
                <a:solidFill>
                  <a:schemeClr val="tx1">
                    <a:lumMod val="65000"/>
                    <a:lumOff val="35000"/>
                  </a:schemeClr>
                </a:solidFill>
              </a:rPr>
              <a:t>          </a:t>
            </a:r>
            <a:r>
              <a:rPr lang="zh-CN" altLang="en-US" b="1">
                <a:solidFill>
                  <a:schemeClr val="tx1">
                    <a:lumMod val="65000"/>
                    <a:lumOff val="35000"/>
                  </a:schemeClr>
                </a:solidFill>
              </a:rPr>
              <a:t>异构的边：点击，购买，收藏，加入购物车</a:t>
            </a:r>
            <a:r>
              <a:rPr lang="en-US" altLang="zh-CN" b="1">
                <a:solidFill>
                  <a:schemeClr val="tx1">
                    <a:lumMod val="65000"/>
                    <a:lumOff val="35000"/>
                  </a:schemeClr>
                </a:solidFill>
              </a:rPr>
              <a:t>……</a:t>
            </a:r>
            <a:endParaRPr lang="zh-CN" altLang="en-US" b="1" dirty="0">
              <a:solidFill>
                <a:schemeClr val="tx1">
                  <a:lumMod val="65000"/>
                  <a:lumOff val="35000"/>
                </a:schemeClr>
              </a:solidFill>
            </a:endParaRPr>
          </a:p>
        </p:txBody>
      </p:sp>
      <p:pic>
        <p:nvPicPr>
          <p:cNvPr id="3" name="图片 2"/>
          <p:cNvPicPr>
            <a:picLocks noChangeAspect="1"/>
          </p:cNvPicPr>
          <p:nvPr/>
        </p:nvPicPr>
        <p:blipFill>
          <a:blip r:embed="rId3"/>
          <a:stretch>
            <a:fillRect/>
          </a:stretch>
        </p:blipFill>
        <p:spPr>
          <a:xfrm>
            <a:off x="1035698" y="2429501"/>
            <a:ext cx="8559093" cy="4276505"/>
          </a:xfrm>
          <a:prstGeom prst="rect">
            <a:avLst/>
          </a:prstGeom>
          <a:ln>
            <a:solidFill>
              <a:schemeClr val="tx1"/>
            </a:solidFill>
          </a:ln>
        </p:spPr>
      </p:pic>
    </p:spTree>
    <p:extLst>
      <p:ext uri="{BB962C8B-B14F-4D97-AF65-F5344CB8AC3E}">
        <p14:creationId xmlns:p14="http://schemas.microsoft.com/office/powerpoint/2010/main" val="138881722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文本框 7">
            <a:extLst>
              <a:ext uri="{FF2B5EF4-FFF2-40B4-BE49-F238E27FC236}">
                <a16:creationId xmlns:a16="http://schemas.microsoft.com/office/drawing/2014/main" id="{FBF6CA30-1133-4869-A1EC-4374AB5E690A}"/>
              </a:ext>
            </a:extLst>
          </p:cNvPr>
          <p:cNvSpPr txBox="1"/>
          <p:nvPr/>
        </p:nvSpPr>
        <p:spPr>
          <a:xfrm>
            <a:off x="1362269" y="254980"/>
            <a:ext cx="9594742" cy="584775"/>
          </a:xfrm>
          <a:prstGeom prst="rect">
            <a:avLst/>
          </a:prstGeom>
          <a:noFill/>
        </p:spPr>
        <p:txBody>
          <a:bodyPr wrap="none" rtlCol="0">
            <a:spAutoFit/>
          </a:bodyPr>
          <a:lstStyle/>
          <a:p>
            <a:r>
              <a:rPr lang="en-US" altLang="zh-CN" sz="3200" b="1">
                <a:solidFill>
                  <a:srgbClr val="1B828D"/>
                </a:solidFill>
                <a:latin typeface="+mn-ea"/>
                <a:cs typeface="+mn-ea"/>
                <a:sym typeface="+mn-lt"/>
              </a:rPr>
              <a:t>GATNE </a:t>
            </a:r>
            <a:r>
              <a:rPr lang="en-US" altLang="zh-CN" sz="1600" b="1">
                <a:solidFill>
                  <a:srgbClr val="1B828D"/>
                </a:solidFill>
                <a:latin typeface="+mn-ea"/>
                <a:cs typeface="+mn-ea"/>
                <a:sym typeface="+mn-lt"/>
              </a:rPr>
              <a:t>(Representation Learning for Attributed Multiplex Heterogeneous Network)</a:t>
            </a:r>
            <a:endParaRPr lang="zh-CN" altLang="en-US" sz="3200" b="1" dirty="0">
              <a:solidFill>
                <a:srgbClr val="1B828D"/>
              </a:solidFill>
              <a:latin typeface="+mn-ea"/>
              <a:cs typeface="+mn-ea"/>
              <a:sym typeface="+mn-lt"/>
            </a:endParaRPr>
          </a:p>
        </p:txBody>
      </p:sp>
      <p:sp>
        <p:nvSpPr>
          <p:cNvPr id="2" name="Rectangle 1"/>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latin typeface="Arial" panose="020B060402020202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TextBox 9">
            <a:extLst>
              <a:ext uri="{FF2B5EF4-FFF2-40B4-BE49-F238E27FC236}">
                <a16:creationId xmlns:a16="http://schemas.microsoft.com/office/drawing/2014/main" id="{051DA659-A263-4D06-9BA2-040F8F73BC4E}"/>
              </a:ext>
            </a:extLst>
          </p:cNvPr>
          <p:cNvSpPr txBox="1"/>
          <p:nvPr/>
        </p:nvSpPr>
        <p:spPr>
          <a:xfrm>
            <a:off x="314129" y="1021658"/>
            <a:ext cx="10375640"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zh-CN" altLang="en-US" b="1">
                <a:solidFill>
                  <a:schemeClr val="tx1">
                    <a:lumMod val="65000"/>
                    <a:lumOff val="35000"/>
                  </a:schemeClr>
                </a:solidFill>
              </a:rPr>
              <a:t>解决办法：给每个节点在每种边类型下都学习一个表示，这几种表示并不完全独立，而是相互影响。 </a:t>
            </a:r>
          </a:p>
        </p:txBody>
      </p:sp>
      <p:pic>
        <p:nvPicPr>
          <p:cNvPr id="8" name="图片 7"/>
          <p:cNvPicPr>
            <a:picLocks noChangeAspect="1"/>
          </p:cNvPicPr>
          <p:nvPr/>
        </p:nvPicPr>
        <p:blipFill>
          <a:blip r:embed="rId3"/>
          <a:stretch>
            <a:fillRect/>
          </a:stretch>
        </p:blipFill>
        <p:spPr>
          <a:xfrm>
            <a:off x="668693" y="1655829"/>
            <a:ext cx="6059620" cy="4931463"/>
          </a:xfrm>
          <a:prstGeom prst="rect">
            <a:avLst/>
          </a:prstGeom>
          <a:ln>
            <a:solidFill>
              <a:schemeClr val="tx1"/>
            </a:solidFill>
          </a:ln>
        </p:spPr>
      </p:pic>
      <p:sp>
        <p:nvSpPr>
          <p:cNvPr id="15" name="TextBox 9">
            <a:extLst>
              <a:ext uri="{FF2B5EF4-FFF2-40B4-BE49-F238E27FC236}">
                <a16:creationId xmlns:a16="http://schemas.microsoft.com/office/drawing/2014/main" id="{051DA659-A263-4D06-9BA2-040F8F73BC4E}"/>
              </a:ext>
            </a:extLst>
          </p:cNvPr>
          <p:cNvSpPr txBox="1"/>
          <p:nvPr/>
        </p:nvSpPr>
        <p:spPr>
          <a:xfrm>
            <a:off x="6913511" y="1582612"/>
            <a:ext cx="4631944" cy="456535"/>
          </a:xfrm>
          <a:prstGeom prst="rect">
            <a:avLst/>
          </a:prstGeom>
          <a:noFill/>
        </p:spPr>
        <p:txBody>
          <a:bodyPr wrap="square" rtlCol="0">
            <a:spAutoFit/>
          </a:bodyPr>
          <a:lstStyle/>
          <a:p>
            <a:pPr>
              <a:lnSpc>
                <a:spcPct val="150000"/>
              </a:lnSpc>
            </a:pPr>
            <a:r>
              <a:rPr lang="en-US" altLang="zh-CN" b="1">
                <a:solidFill>
                  <a:schemeClr val="tx1">
                    <a:lumMod val="65000"/>
                    <a:lumOff val="35000"/>
                  </a:schemeClr>
                </a:solidFill>
              </a:rPr>
              <a:t>E(i, r) = E_base + E_edge</a:t>
            </a:r>
            <a:endParaRPr lang="zh-CN" altLang="en-US" b="1">
              <a:solidFill>
                <a:schemeClr val="tx1">
                  <a:lumMod val="65000"/>
                  <a:lumOff val="35000"/>
                </a:schemeClr>
              </a:solidFill>
            </a:endParaRPr>
          </a:p>
        </p:txBody>
      </p:sp>
      <p:sp>
        <p:nvSpPr>
          <p:cNvPr id="17" name="TextBox 9">
            <a:extLst>
              <a:ext uri="{FF2B5EF4-FFF2-40B4-BE49-F238E27FC236}">
                <a16:creationId xmlns:a16="http://schemas.microsoft.com/office/drawing/2014/main" id="{051DA659-A263-4D06-9BA2-040F8F73BC4E}"/>
              </a:ext>
            </a:extLst>
          </p:cNvPr>
          <p:cNvSpPr txBox="1"/>
          <p:nvPr/>
        </p:nvSpPr>
        <p:spPr>
          <a:xfrm>
            <a:off x="6913511" y="2042490"/>
            <a:ext cx="5167653" cy="1754326"/>
          </a:xfrm>
          <a:prstGeom prst="rect">
            <a:avLst/>
          </a:prstGeom>
          <a:noFill/>
        </p:spPr>
        <p:txBody>
          <a:bodyPr wrap="square" rtlCol="0">
            <a:spAutoFit/>
          </a:bodyPr>
          <a:lstStyle/>
          <a:p>
            <a:pPr>
              <a:lnSpc>
                <a:spcPct val="150000"/>
              </a:lnSpc>
            </a:pPr>
            <a:r>
              <a:rPr lang="en-US" altLang="zh-CN" b="1">
                <a:solidFill>
                  <a:schemeClr val="tx1">
                    <a:lumMod val="65000"/>
                    <a:lumOff val="35000"/>
                  </a:schemeClr>
                </a:solidFill>
              </a:rPr>
              <a:t>base embedding</a:t>
            </a:r>
            <a:r>
              <a:rPr lang="zh-CN" altLang="en-US" b="1">
                <a:solidFill>
                  <a:schemeClr val="tx1">
                    <a:lumMod val="65000"/>
                    <a:lumOff val="35000"/>
                  </a:schemeClr>
                </a:solidFill>
              </a:rPr>
              <a:t>在不同的</a:t>
            </a:r>
            <a:r>
              <a:rPr lang="en-US" altLang="zh-CN" b="1">
                <a:solidFill>
                  <a:schemeClr val="tx1">
                    <a:lumMod val="65000"/>
                    <a:lumOff val="35000"/>
                  </a:schemeClr>
                </a:solidFill>
              </a:rPr>
              <a:t>edge embedding</a:t>
            </a:r>
            <a:r>
              <a:rPr lang="zh-CN" altLang="en-US" b="1">
                <a:solidFill>
                  <a:schemeClr val="tx1">
                    <a:lumMod val="65000"/>
                    <a:lumOff val="35000"/>
                  </a:schemeClr>
                </a:solidFill>
              </a:rPr>
              <a:t>下</a:t>
            </a:r>
            <a:endParaRPr lang="en-US" altLang="zh-CN" b="1">
              <a:solidFill>
                <a:schemeClr val="tx1">
                  <a:lumMod val="65000"/>
                  <a:lumOff val="35000"/>
                </a:schemeClr>
              </a:solidFill>
            </a:endParaRPr>
          </a:p>
          <a:p>
            <a:pPr>
              <a:lnSpc>
                <a:spcPct val="150000"/>
              </a:lnSpc>
            </a:pPr>
            <a:r>
              <a:rPr lang="zh-CN" altLang="en-US" b="1">
                <a:solidFill>
                  <a:schemeClr val="tx1">
                    <a:lumMod val="65000"/>
                    <a:lumOff val="35000"/>
                  </a:schemeClr>
                </a:solidFill>
              </a:rPr>
              <a:t>是共享的</a:t>
            </a:r>
            <a:endParaRPr lang="en-US" altLang="zh-CN" b="1">
              <a:solidFill>
                <a:schemeClr val="tx1">
                  <a:lumMod val="65000"/>
                  <a:lumOff val="35000"/>
                </a:schemeClr>
              </a:solidFill>
            </a:endParaRPr>
          </a:p>
          <a:p>
            <a:pPr>
              <a:lnSpc>
                <a:spcPct val="150000"/>
              </a:lnSpc>
            </a:pPr>
            <a:r>
              <a:rPr lang="zh-CN" altLang="en-US" b="1">
                <a:solidFill>
                  <a:schemeClr val="accent2">
                    <a:lumMod val="50000"/>
                  </a:schemeClr>
                </a:solidFill>
              </a:rPr>
              <a:t>类似于</a:t>
            </a:r>
            <a:r>
              <a:rPr lang="en-US" altLang="zh-CN" b="1">
                <a:solidFill>
                  <a:schemeClr val="accent2">
                    <a:lumMod val="50000"/>
                  </a:schemeClr>
                </a:solidFill>
              </a:rPr>
              <a:t>GraphSAGE</a:t>
            </a:r>
            <a:r>
              <a:rPr lang="zh-CN" altLang="en-US" b="1">
                <a:solidFill>
                  <a:schemeClr val="accent2">
                    <a:lumMod val="50000"/>
                  </a:schemeClr>
                </a:solidFill>
              </a:rPr>
              <a:t>，</a:t>
            </a:r>
            <a:r>
              <a:rPr lang="en-US" altLang="zh-CN" b="1">
                <a:solidFill>
                  <a:schemeClr val="accent2">
                    <a:lumMod val="50000"/>
                  </a:schemeClr>
                </a:solidFill>
              </a:rPr>
              <a:t>edge embedding</a:t>
            </a:r>
            <a:r>
              <a:rPr lang="zh-CN" altLang="en-US" b="1">
                <a:solidFill>
                  <a:schemeClr val="accent2">
                    <a:lumMod val="50000"/>
                  </a:schemeClr>
                </a:solidFill>
              </a:rPr>
              <a:t>的计算方式如下：</a:t>
            </a:r>
          </a:p>
        </p:txBody>
      </p:sp>
      <p:pic>
        <p:nvPicPr>
          <p:cNvPr id="11" name="图片 10"/>
          <p:cNvPicPr>
            <a:picLocks noChangeAspect="1"/>
          </p:cNvPicPr>
          <p:nvPr/>
        </p:nvPicPr>
        <p:blipFill>
          <a:blip r:embed="rId4"/>
          <a:stretch>
            <a:fillRect/>
          </a:stretch>
        </p:blipFill>
        <p:spPr>
          <a:xfrm>
            <a:off x="7497087" y="3670779"/>
            <a:ext cx="4000500" cy="533400"/>
          </a:xfrm>
          <a:prstGeom prst="rect">
            <a:avLst/>
          </a:prstGeom>
        </p:spPr>
      </p:pic>
      <p:sp>
        <p:nvSpPr>
          <p:cNvPr id="18" name="Rectangle 3"/>
          <p:cNvSpPr>
            <a:spLocks noChangeArrowheads="1"/>
          </p:cNvSpPr>
          <p:nvPr/>
        </p:nvSpPr>
        <p:spPr bwMode="auto">
          <a:xfrm>
            <a:off x="0" y="1605622"/>
            <a:ext cx="816494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latin typeface="Arial" panose="020B060402020202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0" name="矩形 19"/>
          <p:cNvSpPr/>
          <p:nvPr/>
        </p:nvSpPr>
        <p:spPr>
          <a:xfrm>
            <a:off x="6913511" y="4204179"/>
            <a:ext cx="4447216" cy="2585323"/>
          </a:xfrm>
          <a:prstGeom prst="rect">
            <a:avLst/>
          </a:prstGeom>
        </p:spPr>
        <p:txBody>
          <a:bodyPr wrap="square">
            <a:spAutoFit/>
          </a:bodyPr>
          <a:lstStyle/>
          <a:p>
            <a:pPr>
              <a:lnSpc>
                <a:spcPct val="150000"/>
              </a:lnSpc>
            </a:pPr>
            <a:r>
              <a:rPr lang="en-US" altLang="zh-CN" b="1">
                <a:solidFill>
                  <a:schemeClr val="tx1">
                    <a:lumMod val="65000"/>
                    <a:lumOff val="35000"/>
                  </a:schemeClr>
                </a:solidFill>
              </a:rPr>
              <a:t>i, j</a:t>
            </a:r>
            <a:r>
              <a:rPr lang="zh-CN" altLang="en-US" b="1">
                <a:solidFill>
                  <a:schemeClr val="tx1">
                    <a:lumMod val="65000"/>
                    <a:lumOff val="35000"/>
                  </a:schemeClr>
                </a:solidFill>
              </a:rPr>
              <a:t>：节点编号，</a:t>
            </a:r>
          </a:p>
          <a:p>
            <a:pPr>
              <a:lnSpc>
                <a:spcPct val="150000"/>
              </a:lnSpc>
            </a:pPr>
            <a:r>
              <a:rPr lang="en-US" altLang="zh-CN" b="1">
                <a:solidFill>
                  <a:schemeClr val="tx1">
                    <a:lumMod val="65000"/>
                    <a:lumOff val="35000"/>
                  </a:schemeClr>
                </a:solidFill>
              </a:rPr>
              <a:t>r</a:t>
            </a:r>
            <a:r>
              <a:rPr lang="zh-CN" altLang="en-US" b="1">
                <a:solidFill>
                  <a:schemeClr val="tx1">
                    <a:lumMod val="65000"/>
                    <a:lumOff val="35000"/>
                  </a:schemeClr>
                </a:solidFill>
              </a:rPr>
              <a:t>：第 </a:t>
            </a:r>
            <a:r>
              <a:rPr lang="en-US" altLang="zh-CN" b="1">
                <a:solidFill>
                  <a:schemeClr val="tx1">
                    <a:lumMod val="65000"/>
                    <a:lumOff val="35000"/>
                  </a:schemeClr>
                </a:solidFill>
              </a:rPr>
              <a:t>r </a:t>
            </a:r>
            <a:r>
              <a:rPr lang="zh-CN" altLang="en-US" b="1">
                <a:solidFill>
                  <a:schemeClr val="tx1">
                    <a:lumMod val="65000"/>
                    <a:lumOff val="35000"/>
                  </a:schemeClr>
                </a:solidFill>
              </a:rPr>
              <a:t>类 </a:t>
            </a:r>
            <a:r>
              <a:rPr lang="en-US" altLang="zh-CN" b="1">
                <a:solidFill>
                  <a:schemeClr val="tx1">
                    <a:lumMod val="65000"/>
                    <a:lumOff val="35000"/>
                  </a:schemeClr>
                </a:solidFill>
              </a:rPr>
              <a:t>edge type</a:t>
            </a:r>
            <a:r>
              <a:rPr lang="zh-CN" altLang="en-US" b="1">
                <a:solidFill>
                  <a:schemeClr val="tx1">
                    <a:lumMod val="65000"/>
                    <a:lumOff val="35000"/>
                  </a:schemeClr>
                </a:solidFill>
              </a:rPr>
              <a:t>，</a:t>
            </a:r>
          </a:p>
          <a:p>
            <a:pPr>
              <a:lnSpc>
                <a:spcPct val="150000"/>
              </a:lnSpc>
            </a:pPr>
            <a:r>
              <a:rPr lang="en-US" altLang="zh-CN" b="1">
                <a:solidFill>
                  <a:schemeClr val="tx1">
                    <a:lumMod val="65000"/>
                    <a:lumOff val="35000"/>
                  </a:schemeClr>
                </a:solidFill>
              </a:rPr>
              <a:t>k</a:t>
            </a:r>
            <a:r>
              <a:rPr lang="zh-CN" altLang="en-US" b="1">
                <a:solidFill>
                  <a:schemeClr val="tx1">
                    <a:lumMod val="65000"/>
                    <a:lumOff val="35000"/>
                  </a:schemeClr>
                </a:solidFill>
              </a:rPr>
              <a:t>：第</a:t>
            </a:r>
            <a:r>
              <a:rPr lang="en-US" altLang="zh-CN" b="1">
                <a:solidFill>
                  <a:schemeClr val="tx1">
                    <a:lumMod val="65000"/>
                    <a:lumOff val="35000"/>
                  </a:schemeClr>
                </a:solidFill>
              </a:rPr>
              <a:t>k</a:t>
            </a:r>
            <a:r>
              <a:rPr lang="zh-CN" altLang="en-US" b="1">
                <a:solidFill>
                  <a:schemeClr val="tx1">
                    <a:lumMod val="65000"/>
                    <a:lumOff val="35000"/>
                  </a:schemeClr>
                </a:solidFill>
              </a:rPr>
              <a:t>层的</a:t>
            </a:r>
            <a:r>
              <a:rPr lang="en-US" altLang="zh-CN" b="1">
                <a:solidFill>
                  <a:schemeClr val="tx1">
                    <a:lumMod val="65000"/>
                    <a:lumOff val="35000"/>
                  </a:schemeClr>
                </a:solidFill>
              </a:rPr>
              <a:t>edge embedding(1&lt;=k&lt;=K)</a:t>
            </a:r>
            <a:r>
              <a:rPr lang="zh-CN" altLang="en-US" b="1">
                <a:solidFill>
                  <a:schemeClr val="tx1">
                    <a:lumMod val="65000"/>
                    <a:lumOff val="35000"/>
                  </a:schemeClr>
                </a:solidFill>
              </a:rPr>
              <a:t>，</a:t>
            </a:r>
            <a:endParaRPr lang="en-US" altLang="zh-CN" b="1">
              <a:solidFill>
                <a:schemeClr val="tx1">
                  <a:lumMod val="65000"/>
                  <a:lumOff val="35000"/>
                </a:schemeClr>
              </a:solidFill>
            </a:endParaRPr>
          </a:p>
          <a:p>
            <a:pPr>
              <a:lnSpc>
                <a:spcPct val="150000"/>
              </a:lnSpc>
            </a:pPr>
            <a:r>
              <a:rPr lang="en-US" altLang="zh-CN" b="1">
                <a:solidFill>
                  <a:schemeClr val="tx1">
                    <a:lumMod val="65000"/>
                    <a:lumOff val="35000"/>
                  </a:schemeClr>
                </a:solidFill>
              </a:rPr>
              <a:t>aggregator function</a:t>
            </a:r>
            <a:r>
              <a:rPr lang="zh-CN" altLang="en-US" b="1">
                <a:solidFill>
                  <a:schemeClr val="tx1">
                    <a:lumMod val="65000"/>
                    <a:lumOff val="35000"/>
                  </a:schemeClr>
                </a:solidFill>
              </a:rPr>
              <a:t>：</a:t>
            </a:r>
          </a:p>
          <a:p>
            <a:pPr>
              <a:lnSpc>
                <a:spcPct val="150000"/>
              </a:lnSpc>
            </a:pPr>
            <a:r>
              <a:rPr lang="zh-CN" altLang="en-US" b="1">
                <a:solidFill>
                  <a:schemeClr val="tx1">
                    <a:lumMod val="65000"/>
                    <a:lumOff val="35000"/>
                  </a:schemeClr>
                </a:solidFill>
              </a:rPr>
              <a:t>     </a:t>
            </a:r>
            <a:r>
              <a:rPr lang="en-US" altLang="zh-CN" b="1">
                <a:solidFill>
                  <a:schemeClr val="tx1">
                    <a:lumMod val="65000"/>
                    <a:lumOff val="35000"/>
                  </a:schemeClr>
                </a:solidFill>
              </a:rPr>
              <a:t>mean aggregator</a:t>
            </a:r>
          </a:p>
          <a:p>
            <a:pPr>
              <a:lnSpc>
                <a:spcPct val="150000"/>
              </a:lnSpc>
            </a:pPr>
            <a:r>
              <a:rPr lang="en-US" altLang="zh-CN" b="1">
                <a:solidFill>
                  <a:schemeClr val="tx1">
                    <a:lumMod val="65000"/>
                    <a:lumOff val="35000"/>
                  </a:schemeClr>
                </a:solidFill>
              </a:rPr>
              <a:t>     max-pooling aggregator</a:t>
            </a:r>
          </a:p>
        </p:txBody>
      </p:sp>
    </p:spTree>
    <p:extLst>
      <p:ext uri="{BB962C8B-B14F-4D97-AF65-F5344CB8AC3E}">
        <p14:creationId xmlns:p14="http://schemas.microsoft.com/office/powerpoint/2010/main" val="418024608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254980"/>
            <a:ext cx="7534435" cy="584775"/>
          </a:xfrm>
          <a:prstGeom prst="rect">
            <a:avLst/>
          </a:prstGeom>
          <a:noFill/>
        </p:spPr>
        <p:txBody>
          <a:bodyPr wrap="none" rtlCol="0">
            <a:spAutoFit/>
          </a:bodyPr>
          <a:lstStyle/>
          <a:p>
            <a:r>
              <a:rPr lang="en-US" altLang="zh-CN" sz="3200" b="1" dirty="0">
                <a:solidFill>
                  <a:srgbClr val="1B828D"/>
                </a:solidFill>
                <a:latin typeface="+mn-ea"/>
                <a:cs typeface="+mn-ea"/>
                <a:sym typeface="+mn-lt"/>
              </a:rPr>
              <a:t>GCN</a:t>
            </a:r>
            <a:r>
              <a:rPr lang="zh-CN" altLang="en-US" sz="3200" b="1" dirty="0">
                <a:solidFill>
                  <a:srgbClr val="1B828D"/>
                </a:solidFill>
                <a:latin typeface="+mn-ea"/>
                <a:cs typeface="+mn-ea"/>
                <a:sym typeface="+mn-lt"/>
              </a:rPr>
              <a:t>：</a:t>
            </a:r>
            <a:r>
              <a:rPr lang="en-US" altLang="zh-CN" sz="3200" b="1" dirty="0">
                <a:solidFill>
                  <a:srgbClr val="1B828D"/>
                </a:solidFill>
                <a:latin typeface="+mn-ea"/>
                <a:cs typeface="+mn-ea"/>
                <a:sym typeface="+mn-lt"/>
              </a:rPr>
              <a:t>Graph Convolution Network</a:t>
            </a:r>
            <a:endParaRPr lang="zh-CN" altLang="en-US" sz="3200" b="1" dirty="0">
              <a:solidFill>
                <a:srgbClr val="1B828D"/>
              </a:solidFill>
              <a:latin typeface="+mn-ea"/>
              <a:cs typeface="+mn-ea"/>
              <a:sym typeface="+mn-lt"/>
            </a:endParaRP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TextBox 9">
            <a:extLst>
              <a:ext uri="{FF2B5EF4-FFF2-40B4-BE49-F238E27FC236}">
                <a16:creationId xmlns:a16="http://schemas.microsoft.com/office/drawing/2014/main" id="{051DA659-A263-4D06-9BA2-040F8F73BC4E}"/>
              </a:ext>
            </a:extLst>
          </p:cNvPr>
          <p:cNvSpPr txBox="1"/>
          <p:nvPr/>
        </p:nvSpPr>
        <p:spPr>
          <a:xfrm>
            <a:off x="314129" y="920888"/>
            <a:ext cx="11395789"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zh-CN" altLang="en-US" b="1" dirty="0">
                <a:solidFill>
                  <a:schemeClr val="tx1">
                    <a:lumMod val="65000"/>
                    <a:lumOff val="35000"/>
                  </a:schemeClr>
                </a:solidFill>
              </a:rPr>
              <a:t>为什么要提出</a:t>
            </a:r>
            <a:r>
              <a:rPr lang="en-US" altLang="zh-CN" b="1" dirty="0">
                <a:solidFill>
                  <a:schemeClr val="tx1">
                    <a:lumMod val="65000"/>
                    <a:lumOff val="35000"/>
                  </a:schemeClr>
                </a:solidFill>
              </a:rPr>
              <a:t>GCN</a:t>
            </a:r>
            <a:r>
              <a:rPr lang="zh-CN" altLang="en-US" b="1" dirty="0">
                <a:solidFill>
                  <a:schemeClr val="tx1">
                    <a:lumMod val="65000"/>
                    <a:lumOff val="35000"/>
                  </a:schemeClr>
                </a:solidFill>
              </a:rPr>
              <a:t>？</a:t>
            </a:r>
            <a:endParaRPr lang="en-US" altLang="zh-CN" b="1" dirty="0">
              <a:solidFill>
                <a:schemeClr val="tx1">
                  <a:lumMod val="65000"/>
                  <a:lumOff val="35000"/>
                </a:schemeClr>
              </a:solidFill>
            </a:endParaRPr>
          </a:p>
          <a:p>
            <a:pPr>
              <a:lnSpc>
                <a:spcPct val="150000"/>
              </a:lnSpc>
            </a:pPr>
            <a:r>
              <a:rPr lang="en-US" altLang="zh-CN" b="1" dirty="0">
                <a:solidFill>
                  <a:schemeClr val="tx1">
                    <a:lumMod val="65000"/>
                    <a:lumOff val="35000"/>
                  </a:schemeClr>
                </a:solidFill>
              </a:rPr>
              <a:t>       CNN</a:t>
            </a:r>
            <a:r>
              <a:rPr lang="zh-CN" altLang="en-US" b="1" dirty="0">
                <a:solidFill>
                  <a:schemeClr val="tx1">
                    <a:lumMod val="65000"/>
                    <a:lumOff val="35000"/>
                  </a:schemeClr>
                </a:solidFill>
              </a:rPr>
              <a:t>只能处理欧式结构 </a:t>
            </a:r>
            <a:r>
              <a:rPr lang="en-US" altLang="zh-CN" b="1" dirty="0">
                <a:solidFill>
                  <a:schemeClr val="tx1">
                    <a:lumMod val="65000"/>
                    <a:lumOff val="35000"/>
                  </a:schemeClr>
                </a:solidFill>
              </a:rPr>
              <a:t>Euclidean structure</a:t>
            </a:r>
            <a:r>
              <a:rPr lang="zh-CN" altLang="en-US" b="1" dirty="0">
                <a:solidFill>
                  <a:schemeClr val="tx1">
                    <a:lumMod val="65000"/>
                    <a:lumOff val="35000"/>
                  </a:schemeClr>
                </a:solidFill>
              </a:rPr>
              <a:t>。</a:t>
            </a:r>
            <a:r>
              <a:rPr lang="en-US" altLang="zh-CN" b="1" dirty="0">
                <a:solidFill>
                  <a:schemeClr val="tx1">
                    <a:lumMod val="65000"/>
                    <a:lumOff val="35000"/>
                  </a:schemeClr>
                </a:solidFill>
              </a:rPr>
              <a:t>(</a:t>
            </a:r>
            <a:r>
              <a:rPr lang="zh-CN" altLang="en-US" b="1" dirty="0">
                <a:solidFill>
                  <a:schemeClr val="tx1">
                    <a:lumMod val="65000"/>
                    <a:lumOff val="35000"/>
                  </a:schemeClr>
                </a:solidFill>
              </a:rPr>
              <a:t>数据整齐排列</a:t>
            </a:r>
            <a:r>
              <a:rPr lang="en-US" altLang="zh-CN" b="1" dirty="0">
                <a:solidFill>
                  <a:schemeClr val="tx1">
                    <a:lumMod val="65000"/>
                    <a:lumOff val="35000"/>
                  </a:schemeClr>
                </a:solidFill>
              </a:rPr>
              <a:t>)</a:t>
            </a:r>
          </a:p>
          <a:p>
            <a:pPr>
              <a:lnSpc>
                <a:spcPct val="150000"/>
              </a:lnSpc>
            </a:pPr>
            <a:r>
              <a:rPr lang="en-US" altLang="zh-CN" b="1" dirty="0">
                <a:solidFill>
                  <a:schemeClr val="tx1">
                    <a:lumMod val="65000"/>
                    <a:lumOff val="35000"/>
                  </a:schemeClr>
                </a:solidFill>
              </a:rPr>
              <a:t>       </a:t>
            </a:r>
            <a:r>
              <a:rPr lang="zh-CN" altLang="en-US" b="1" dirty="0">
                <a:solidFill>
                  <a:schemeClr val="tx1">
                    <a:lumMod val="65000"/>
                    <a:lumOff val="35000"/>
                  </a:schemeClr>
                </a:solidFill>
              </a:rPr>
              <a:t>图结构属于非欧式结构，例如推荐系统，电子交易等。</a:t>
            </a:r>
            <a:endParaRPr lang="en-US" altLang="zh-CN" b="1" dirty="0">
              <a:solidFill>
                <a:schemeClr val="tx1">
                  <a:lumMod val="65000"/>
                  <a:lumOff val="35000"/>
                </a:schemeClr>
              </a:solidFill>
            </a:endParaRPr>
          </a:p>
          <a:p>
            <a:pPr>
              <a:lnSpc>
                <a:spcPct val="150000"/>
              </a:lnSpc>
            </a:pPr>
            <a:r>
              <a:rPr lang="en-US" altLang="zh-CN" b="1" dirty="0">
                <a:solidFill>
                  <a:schemeClr val="tx1">
                    <a:lumMod val="65000"/>
                    <a:lumOff val="35000"/>
                  </a:schemeClr>
                </a:solidFill>
              </a:rPr>
              <a:t>       </a:t>
            </a:r>
            <a:r>
              <a:rPr lang="zh-CN" altLang="en-US" b="1" dirty="0">
                <a:solidFill>
                  <a:schemeClr val="tx1">
                    <a:lumMod val="65000"/>
                    <a:lumOff val="35000"/>
                  </a:schemeClr>
                </a:solidFill>
              </a:rPr>
              <a:t>图中每个顶点的相邻顶点数目都不可能相同，无法用同样尺寸的卷积核进行卷积运算。</a:t>
            </a:r>
            <a:endParaRPr lang="en-US" altLang="zh-CN" b="1" dirty="0">
              <a:solidFill>
                <a:schemeClr val="tx1">
                  <a:lumMod val="65000"/>
                  <a:lumOff val="35000"/>
                </a:schemeClr>
              </a:solidFill>
            </a:endParaRPr>
          </a:p>
          <a:p>
            <a:pPr>
              <a:lnSpc>
                <a:spcPct val="150000"/>
              </a:lnSpc>
            </a:pPr>
            <a:r>
              <a:rPr lang="en-US" altLang="zh-CN" b="1" dirty="0">
                <a:solidFill>
                  <a:schemeClr val="tx1">
                    <a:lumMod val="65000"/>
                    <a:lumOff val="35000"/>
                  </a:schemeClr>
                </a:solidFill>
              </a:rPr>
              <a:t>       </a:t>
            </a:r>
            <a:r>
              <a:rPr lang="zh-CN" altLang="en-US" b="1" dirty="0">
                <a:solidFill>
                  <a:schemeClr val="tx1">
                    <a:lumMod val="65000"/>
                    <a:lumOff val="35000"/>
                  </a:schemeClr>
                </a:solidFill>
              </a:rPr>
              <a:t>但：我们希望图能够引入可学习的参数来实现特征提取的作用。</a:t>
            </a:r>
            <a:endParaRPr lang="en-US" altLang="zh-CN" b="1" dirty="0">
              <a:solidFill>
                <a:schemeClr val="tx1">
                  <a:lumMod val="65000"/>
                  <a:lumOff val="35000"/>
                </a:schemeClr>
              </a:solidFill>
            </a:endParaRPr>
          </a:p>
        </p:txBody>
      </p:sp>
      <p:pic>
        <p:nvPicPr>
          <p:cNvPr id="3" name="Picture 2">
            <a:extLst>
              <a:ext uri="{FF2B5EF4-FFF2-40B4-BE49-F238E27FC236}">
                <a16:creationId xmlns:a16="http://schemas.microsoft.com/office/drawing/2014/main" id="{E11018CB-E16B-499E-A113-8656D28655A9}"/>
              </a:ext>
            </a:extLst>
          </p:cNvPr>
          <p:cNvPicPr>
            <a:picLocks noChangeAspect="1"/>
          </p:cNvPicPr>
          <p:nvPr/>
        </p:nvPicPr>
        <p:blipFill>
          <a:blip r:embed="rId3"/>
          <a:stretch>
            <a:fillRect/>
          </a:stretch>
        </p:blipFill>
        <p:spPr>
          <a:xfrm>
            <a:off x="314129" y="3124745"/>
            <a:ext cx="4820594" cy="3406130"/>
          </a:xfrm>
          <a:prstGeom prst="rect">
            <a:avLst/>
          </a:prstGeom>
        </p:spPr>
      </p:pic>
      <p:grpSp>
        <p:nvGrpSpPr>
          <p:cNvPr id="26" name="Group 25">
            <a:extLst>
              <a:ext uri="{FF2B5EF4-FFF2-40B4-BE49-F238E27FC236}">
                <a16:creationId xmlns:a16="http://schemas.microsoft.com/office/drawing/2014/main" id="{C60C1201-1221-4D7A-845E-40CF433C2D16}"/>
              </a:ext>
            </a:extLst>
          </p:cNvPr>
          <p:cNvGrpSpPr/>
          <p:nvPr/>
        </p:nvGrpSpPr>
        <p:grpSpPr>
          <a:xfrm>
            <a:off x="5129486" y="3018763"/>
            <a:ext cx="6984051" cy="3611737"/>
            <a:chOff x="6095997" y="3124745"/>
            <a:chExt cx="5917948" cy="3611737"/>
          </a:xfrm>
        </p:grpSpPr>
        <p:grpSp>
          <p:nvGrpSpPr>
            <p:cNvPr id="21" name="Group 20">
              <a:extLst>
                <a:ext uri="{FF2B5EF4-FFF2-40B4-BE49-F238E27FC236}">
                  <a16:creationId xmlns:a16="http://schemas.microsoft.com/office/drawing/2014/main" id="{7C208E47-72FD-4D6D-95E1-84E0DFEA4AC8}"/>
                </a:ext>
              </a:extLst>
            </p:cNvPr>
            <p:cNvGrpSpPr/>
            <p:nvPr/>
          </p:nvGrpSpPr>
          <p:grpSpPr>
            <a:xfrm>
              <a:off x="6096000" y="3124745"/>
              <a:ext cx="5548605" cy="1293251"/>
              <a:chOff x="6189305" y="3639609"/>
              <a:chExt cx="5548605" cy="1293251"/>
            </a:xfrm>
          </p:grpSpPr>
          <p:sp>
            <p:nvSpPr>
              <p:cNvPr id="16" name="TextBox 15">
                <a:extLst>
                  <a:ext uri="{FF2B5EF4-FFF2-40B4-BE49-F238E27FC236}">
                    <a16:creationId xmlns:a16="http://schemas.microsoft.com/office/drawing/2014/main" id="{08E317E2-6CCD-46A7-9D8B-23B6252EAF8B}"/>
                  </a:ext>
                </a:extLst>
              </p:cNvPr>
              <p:cNvSpPr txBox="1"/>
              <p:nvPr/>
            </p:nvSpPr>
            <p:spPr>
              <a:xfrm>
                <a:off x="6189305" y="3639609"/>
                <a:ext cx="4127364" cy="458459"/>
              </a:xfrm>
              <a:prstGeom prst="rect">
                <a:avLst/>
              </a:prstGeom>
              <a:noFill/>
            </p:spPr>
            <p:txBody>
              <a:bodyPr wrap="square" rtlCol="0">
                <a:spAutoFit/>
              </a:bodyPr>
              <a:lstStyle/>
              <a:p>
                <a:pPr>
                  <a:lnSpc>
                    <a:spcPct val="150000"/>
                  </a:lnSpc>
                </a:pPr>
                <a:r>
                  <a:rPr lang="zh-CN" altLang="en-US" b="1" dirty="0">
                    <a:solidFill>
                      <a:schemeClr val="accent2">
                        <a:lumMod val="50000"/>
                      </a:schemeClr>
                    </a:solidFill>
                  </a:rPr>
                  <a:t>图数据的特征：</a:t>
                </a:r>
                <a:endParaRPr lang="en-US" altLang="zh-CN" b="1" dirty="0">
                  <a:solidFill>
                    <a:schemeClr val="accent2">
                      <a:lumMod val="50000"/>
                    </a:schemeClr>
                  </a:solidFill>
                </a:endParaRPr>
              </a:p>
            </p:txBody>
          </p:sp>
          <p:sp>
            <p:nvSpPr>
              <p:cNvPr id="19" name="TextBox 18">
                <a:extLst>
                  <a:ext uri="{FF2B5EF4-FFF2-40B4-BE49-F238E27FC236}">
                    <a16:creationId xmlns:a16="http://schemas.microsoft.com/office/drawing/2014/main" id="{38CC9D90-E4FE-4DCC-806C-9D157EDD45BB}"/>
                  </a:ext>
                </a:extLst>
              </p:cNvPr>
              <p:cNvSpPr txBox="1"/>
              <p:nvPr/>
            </p:nvSpPr>
            <p:spPr>
              <a:xfrm>
                <a:off x="6512992" y="4060826"/>
                <a:ext cx="5224918" cy="872034"/>
              </a:xfrm>
              <a:prstGeom prst="rect">
                <a:avLst/>
              </a:prstGeom>
              <a:noFill/>
            </p:spPr>
            <p:txBody>
              <a:bodyPr wrap="square" rtlCol="0">
                <a:spAutoFit/>
              </a:bodyPr>
              <a:lstStyle/>
              <a:p>
                <a:pPr>
                  <a:lnSpc>
                    <a:spcPct val="150000"/>
                  </a:lnSpc>
                </a:pPr>
                <a:r>
                  <a:rPr lang="zh-CN" altLang="en-US" b="1" dirty="0">
                    <a:solidFill>
                      <a:schemeClr val="accent2">
                        <a:lumMod val="50000"/>
                      </a:schemeClr>
                    </a:solidFill>
                  </a:rPr>
                  <a:t>节点特征：每个节点有自己的特征（体现在点上）</a:t>
                </a:r>
                <a:endParaRPr lang="en-US" altLang="zh-CN" b="1" dirty="0">
                  <a:solidFill>
                    <a:schemeClr val="accent2">
                      <a:lumMod val="50000"/>
                    </a:schemeClr>
                  </a:solidFill>
                </a:endParaRPr>
              </a:p>
              <a:p>
                <a:pPr>
                  <a:lnSpc>
                    <a:spcPct val="150000"/>
                  </a:lnSpc>
                </a:pPr>
                <a:r>
                  <a:rPr lang="zh-CN" altLang="en-US" b="1" dirty="0">
                    <a:solidFill>
                      <a:schemeClr val="accent2">
                        <a:lumMod val="50000"/>
                      </a:schemeClr>
                    </a:solidFill>
                  </a:rPr>
                  <a:t>结构特征：节点与节点之间存在联系（体现在边上）</a:t>
                </a:r>
                <a:endParaRPr lang="en-US" altLang="zh-CN" b="1" dirty="0">
                  <a:solidFill>
                    <a:schemeClr val="accent2">
                      <a:lumMod val="50000"/>
                    </a:schemeClr>
                  </a:solidFill>
                </a:endParaRPr>
              </a:p>
            </p:txBody>
          </p:sp>
        </p:grpSp>
        <p:cxnSp>
          <p:nvCxnSpPr>
            <p:cNvPr id="12" name="Straight Arrow Connector 11">
              <a:extLst>
                <a:ext uri="{FF2B5EF4-FFF2-40B4-BE49-F238E27FC236}">
                  <a16:creationId xmlns:a16="http://schemas.microsoft.com/office/drawing/2014/main" id="{F4BAD8A3-2597-4339-AF9E-FBB78377DD8D}"/>
                </a:ext>
              </a:extLst>
            </p:cNvPr>
            <p:cNvCxnSpPr>
              <a:cxnSpLocks/>
            </p:cNvCxnSpPr>
            <p:nvPr/>
          </p:nvCxnSpPr>
          <p:spPr>
            <a:xfrm>
              <a:off x="6886917" y="4417996"/>
              <a:ext cx="0" cy="344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61E980A-D06E-48ED-9D1E-079284E1A64F}"/>
                </a:ext>
              </a:extLst>
            </p:cNvPr>
            <p:cNvSpPr txBox="1"/>
            <p:nvPr/>
          </p:nvSpPr>
          <p:spPr>
            <a:xfrm>
              <a:off x="6095998" y="4707105"/>
              <a:ext cx="5144279" cy="458459"/>
            </a:xfrm>
            <a:prstGeom prst="rect">
              <a:avLst/>
            </a:prstGeom>
            <a:noFill/>
          </p:spPr>
          <p:txBody>
            <a:bodyPr wrap="square" rtlCol="0">
              <a:spAutoFit/>
            </a:bodyPr>
            <a:lstStyle/>
            <a:p>
              <a:pPr>
                <a:lnSpc>
                  <a:spcPct val="150000"/>
                </a:lnSpc>
              </a:pPr>
              <a:r>
                <a:rPr lang="zh-CN" altLang="en-US" b="1" dirty="0">
                  <a:solidFill>
                    <a:schemeClr val="accent2">
                      <a:lumMod val="50000"/>
                    </a:schemeClr>
                  </a:solidFill>
                </a:rPr>
                <a:t>既可以学习节点特征，又能够学习结构特征</a:t>
              </a:r>
              <a:endParaRPr lang="en-US" altLang="zh-CN" b="1" dirty="0">
                <a:solidFill>
                  <a:schemeClr val="accent2">
                    <a:lumMod val="50000"/>
                  </a:schemeClr>
                </a:solidFill>
              </a:endParaRPr>
            </a:p>
          </p:txBody>
        </p:sp>
        <p:cxnSp>
          <p:nvCxnSpPr>
            <p:cNvPr id="23" name="Straight Arrow Connector 22">
              <a:extLst>
                <a:ext uri="{FF2B5EF4-FFF2-40B4-BE49-F238E27FC236}">
                  <a16:creationId xmlns:a16="http://schemas.microsoft.com/office/drawing/2014/main" id="{C416381E-9829-49D3-ADE2-BEB0D651660A}"/>
                </a:ext>
              </a:extLst>
            </p:cNvPr>
            <p:cNvCxnSpPr>
              <a:cxnSpLocks/>
            </p:cNvCxnSpPr>
            <p:nvPr/>
          </p:nvCxnSpPr>
          <p:spPr>
            <a:xfrm>
              <a:off x="6886917" y="5165564"/>
              <a:ext cx="0" cy="344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3F8EE8FB-D58B-4070-99AF-4C9922FAD2CB}"/>
                </a:ext>
              </a:extLst>
            </p:cNvPr>
            <p:cNvSpPr txBox="1"/>
            <p:nvPr/>
          </p:nvSpPr>
          <p:spPr>
            <a:xfrm>
              <a:off x="6095997" y="5448950"/>
              <a:ext cx="5917948" cy="1287532"/>
            </a:xfrm>
            <a:prstGeom prst="rect">
              <a:avLst/>
            </a:prstGeom>
            <a:noFill/>
          </p:spPr>
          <p:txBody>
            <a:bodyPr wrap="square" rtlCol="0">
              <a:spAutoFit/>
            </a:bodyPr>
            <a:lstStyle/>
            <a:p>
              <a:pPr>
                <a:lnSpc>
                  <a:spcPct val="150000"/>
                </a:lnSpc>
              </a:pPr>
              <a:r>
                <a:rPr lang="en-US" altLang="zh-CN" b="1" dirty="0">
                  <a:solidFill>
                    <a:schemeClr val="accent2">
                      <a:lumMod val="50000"/>
                    </a:schemeClr>
                  </a:solidFill>
                </a:rPr>
                <a:t>GCN</a:t>
              </a:r>
              <a:r>
                <a:rPr lang="zh-CN" altLang="en-US" b="1" dirty="0">
                  <a:solidFill>
                    <a:schemeClr val="accent2">
                      <a:lumMod val="50000"/>
                    </a:schemeClr>
                  </a:solidFill>
                </a:rPr>
                <a:t>：利用边的信息对节点信息进行聚合，从而生成新的节点表示。</a:t>
              </a:r>
              <a:endParaRPr lang="en-US" altLang="zh-CN" b="1" dirty="0">
                <a:solidFill>
                  <a:schemeClr val="accent2">
                    <a:lumMod val="50000"/>
                  </a:schemeClr>
                </a:solidFill>
              </a:endParaRPr>
            </a:p>
            <a:p>
              <a:pPr>
                <a:lnSpc>
                  <a:spcPct val="150000"/>
                </a:lnSpc>
              </a:pPr>
              <a:r>
                <a:rPr lang="en-US" altLang="zh-CN" b="1" dirty="0">
                  <a:solidFill>
                    <a:schemeClr val="accent2">
                      <a:lumMod val="50000"/>
                    </a:schemeClr>
                  </a:solidFill>
                </a:rPr>
                <a:t>            </a:t>
              </a:r>
              <a:r>
                <a:rPr lang="zh-CN" altLang="en-US" b="1" dirty="0">
                  <a:solidFill>
                    <a:schemeClr val="accent2">
                      <a:lumMod val="50000"/>
                    </a:schemeClr>
                  </a:solidFill>
                </a:rPr>
                <a:t>含义相似的节点要具有相近的节点表示 </a:t>
              </a:r>
              <a:r>
                <a:rPr lang="en-US" altLang="zh-CN" b="1" dirty="0">
                  <a:solidFill>
                    <a:schemeClr val="accent2">
                      <a:lumMod val="50000"/>
                    </a:schemeClr>
                  </a:solidFill>
                </a:rPr>
                <a:t>Embedding</a:t>
              </a:r>
              <a:r>
                <a:rPr lang="zh-CN" altLang="en-US" b="1" dirty="0">
                  <a:solidFill>
                    <a:schemeClr val="accent2">
                      <a:lumMod val="50000"/>
                    </a:schemeClr>
                  </a:solidFill>
                </a:rPr>
                <a:t>。</a:t>
              </a:r>
              <a:endParaRPr lang="en-US" altLang="zh-CN" b="1" dirty="0">
                <a:solidFill>
                  <a:schemeClr val="accent2">
                    <a:lumMod val="50000"/>
                  </a:schemeClr>
                </a:solidFill>
              </a:endParaRPr>
            </a:p>
            <a:p>
              <a:pPr>
                <a:lnSpc>
                  <a:spcPct val="150000"/>
                </a:lnSpc>
              </a:pPr>
              <a:r>
                <a:rPr lang="en-US" altLang="zh-CN" b="1" dirty="0">
                  <a:solidFill>
                    <a:schemeClr val="accent2">
                      <a:lumMod val="50000"/>
                    </a:schemeClr>
                  </a:solidFill>
                </a:rPr>
                <a:t>            </a:t>
              </a:r>
              <a:r>
                <a:rPr lang="zh-CN" altLang="en-US" b="1" dirty="0">
                  <a:solidFill>
                    <a:schemeClr val="accent2">
                      <a:lumMod val="50000"/>
                    </a:schemeClr>
                  </a:solidFill>
                </a:rPr>
                <a:t>这些节点的 </a:t>
              </a:r>
              <a:r>
                <a:rPr lang="en-US" altLang="zh-CN" b="1" dirty="0">
                  <a:solidFill>
                    <a:schemeClr val="accent2">
                      <a:lumMod val="50000"/>
                    </a:schemeClr>
                  </a:solidFill>
                </a:rPr>
                <a:t>embedding </a:t>
              </a:r>
              <a:r>
                <a:rPr lang="zh-CN" altLang="en-US" b="1" dirty="0">
                  <a:solidFill>
                    <a:schemeClr val="accent2">
                      <a:lumMod val="50000"/>
                    </a:schemeClr>
                  </a:solidFill>
                </a:rPr>
                <a:t>可以供后续任务使用。</a:t>
              </a:r>
              <a:endParaRPr lang="en-US" altLang="zh-CN" b="1" dirty="0">
                <a:solidFill>
                  <a:schemeClr val="accent2">
                    <a:lumMod val="50000"/>
                  </a:schemeClr>
                </a:solidFill>
              </a:endParaRPr>
            </a:p>
          </p:txBody>
        </p:sp>
      </p:grpSp>
    </p:spTree>
    <p:extLst>
      <p:ext uri="{BB962C8B-B14F-4D97-AF65-F5344CB8AC3E}">
        <p14:creationId xmlns:p14="http://schemas.microsoft.com/office/powerpoint/2010/main" val="21820746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文本框 7">
            <a:extLst>
              <a:ext uri="{FF2B5EF4-FFF2-40B4-BE49-F238E27FC236}">
                <a16:creationId xmlns:a16="http://schemas.microsoft.com/office/drawing/2014/main" id="{FBF6CA30-1133-4869-A1EC-4374AB5E690A}"/>
              </a:ext>
            </a:extLst>
          </p:cNvPr>
          <p:cNvSpPr txBox="1"/>
          <p:nvPr/>
        </p:nvSpPr>
        <p:spPr>
          <a:xfrm>
            <a:off x="1362269" y="254980"/>
            <a:ext cx="9594742" cy="584775"/>
          </a:xfrm>
          <a:prstGeom prst="rect">
            <a:avLst/>
          </a:prstGeom>
          <a:noFill/>
        </p:spPr>
        <p:txBody>
          <a:bodyPr wrap="none" rtlCol="0">
            <a:spAutoFit/>
          </a:bodyPr>
          <a:lstStyle/>
          <a:p>
            <a:r>
              <a:rPr lang="en-US" altLang="zh-CN" sz="3200" b="1">
                <a:solidFill>
                  <a:srgbClr val="1B828D"/>
                </a:solidFill>
                <a:latin typeface="+mn-ea"/>
                <a:cs typeface="+mn-ea"/>
                <a:sym typeface="+mn-lt"/>
              </a:rPr>
              <a:t>GATNE </a:t>
            </a:r>
            <a:r>
              <a:rPr lang="en-US" altLang="zh-CN" sz="1600" b="1">
                <a:solidFill>
                  <a:srgbClr val="1B828D"/>
                </a:solidFill>
                <a:latin typeface="+mn-ea"/>
                <a:cs typeface="+mn-ea"/>
                <a:sym typeface="+mn-lt"/>
              </a:rPr>
              <a:t>(Representation Learning for Attributed Multiplex Heterogeneous Network)</a:t>
            </a:r>
            <a:endParaRPr lang="zh-CN" altLang="en-US" sz="3200" b="1" dirty="0">
              <a:solidFill>
                <a:srgbClr val="1B828D"/>
              </a:solidFill>
              <a:latin typeface="+mn-ea"/>
              <a:cs typeface="+mn-ea"/>
              <a:sym typeface="+mn-lt"/>
            </a:endParaRPr>
          </a:p>
        </p:txBody>
      </p:sp>
      <p:sp>
        <p:nvSpPr>
          <p:cNvPr id="2" name="Rectangle 1"/>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latin typeface="Arial" panose="020B060402020202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4" name="TextBox 9">
            <a:extLst>
              <a:ext uri="{FF2B5EF4-FFF2-40B4-BE49-F238E27FC236}">
                <a16:creationId xmlns:a16="http://schemas.microsoft.com/office/drawing/2014/main" id="{051DA659-A263-4D06-9BA2-040F8F73BC4E}"/>
              </a:ext>
            </a:extLst>
          </p:cNvPr>
          <p:cNvSpPr txBox="1"/>
          <p:nvPr/>
        </p:nvSpPr>
        <p:spPr>
          <a:xfrm>
            <a:off x="314129" y="1021658"/>
            <a:ext cx="10375640"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zh-CN" altLang="en-US" b="1">
                <a:solidFill>
                  <a:schemeClr val="tx1">
                    <a:lumMod val="65000"/>
                    <a:lumOff val="35000"/>
                  </a:schemeClr>
                </a:solidFill>
              </a:rPr>
              <a:t>解决办法：给每个节点在每种边类型下都学习一个表示，</a:t>
            </a:r>
            <a:r>
              <a:rPr lang="zh-CN" altLang="en-US" b="1">
                <a:solidFill>
                  <a:srgbClr val="FF0000"/>
                </a:solidFill>
              </a:rPr>
              <a:t>这几种表示并不完全独立，而是相互影响。</a:t>
            </a:r>
            <a:endParaRPr lang="en-US" altLang="zh-CN" b="1">
              <a:solidFill>
                <a:srgbClr val="FF0000"/>
              </a:solidFill>
            </a:endParaRPr>
          </a:p>
        </p:txBody>
      </p:sp>
      <p:sp>
        <p:nvSpPr>
          <p:cNvPr id="18" name="Rectangle 3"/>
          <p:cNvSpPr>
            <a:spLocks noChangeArrowheads="1"/>
          </p:cNvSpPr>
          <p:nvPr/>
        </p:nvSpPr>
        <p:spPr bwMode="auto">
          <a:xfrm>
            <a:off x="0" y="1605622"/>
            <a:ext cx="816494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latin typeface="Arial" panose="020B060402020202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 name="TextBox 9">
            <a:extLst>
              <a:ext uri="{FF2B5EF4-FFF2-40B4-BE49-F238E27FC236}">
                <a16:creationId xmlns:a16="http://schemas.microsoft.com/office/drawing/2014/main" id="{051DA659-A263-4D06-9BA2-040F8F73BC4E}"/>
              </a:ext>
            </a:extLst>
          </p:cNvPr>
          <p:cNvSpPr txBox="1"/>
          <p:nvPr/>
        </p:nvSpPr>
        <p:spPr>
          <a:xfrm>
            <a:off x="603378" y="1655829"/>
            <a:ext cx="10375640" cy="458459"/>
          </a:xfrm>
          <a:prstGeom prst="rect">
            <a:avLst/>
          </a:prstGeom>
          <a:noFill/>
        </p:spPr>
        <p:txBody>
          <a:bodyPr wrap="square" rtlCol="0">
            <a:spAutoFit/>
          </a:bodyPr>
          <a:lstStyle/>
          <a:p>
            <a:pPr>
              <a:lnSpc>
                <a:spcPct val="150000"/>
              </a:lnSpc>
            </a:pPr>
            <a:r>
              <a:rPr lang="zh-CN" altLang="en-US" b="1">
                <a:solidFill>
                  <a:schemeClr val="tx1">
                    <a:lumMod val="65000"/>
                    <a:lumOff val="35000"/>
                  </a:schemeClr>
                </a:solidFill>
              </a:rPr>
              <a:t>我们将第</a:t>
            </a:r>
            <a:r>
              <a:rPr lang="en-US" altLang="zh-CN" b="1">
                <a:solidFill>
                  <a:schemeClr val="tx1">
                    <a:lumMod val="65000"/>
                    <a:lumOff val="35000"/>
                  </a:schemeClr>
                </a:solidFill>
              </a:rPr>
              <a:t>K</a:t>
            </a:r>
            <a:r>
              <a:rPr lang="zh-CN" altLang="en-US" b="1">
                <a:solidFill>
                  <a:schemeClr val="tx1">
                    <a:lumMod val="65000"/>
                    <a:lumOff val="35000"/>
                  </a:schemeClr>
                </a:solidFill>
              </a:rPr>
              <a:t>层的</a:t>
            </a:r>
            <a:r>
              <a:rPr lang="en-US" altLang="zh-CN" b="1">
                <a:solidFill>
                  <a:schemeClr val="tx1">
                    <a:lumMod val="65000"/>
                    <a:lumOff val="35000"/>
                  </a:schemeClr>
                </a:solidFill>
              </a:rPr>
              <a:t>edge embedding</a:t>
            </a:r>
            <a:r>
              <a:rPr lang="zh-CN" altLang="en-US" b="1">
                <a:solidFill>
                  <a:schemeClr val="tx1">
                    <a:lumMod val="65000"/>
                    <a:lumOff val="35000"/>
                  </a:schemeClr>
                </a:solidFill>
              </a:rPr>
              <a:t>拼起来记为矩阵</a:t>
            </a:r>
            <a:r>
              <a:rPr lang="en-US" altLang="zh-CN" b="1">
                <a:solidFill>
                  <a:schemeClr val="tx1">
                    <a:lumMod val="65000"/>
                    <a:lumOff val="35000"/>
                  </a:schemeClr>
                </a:solidFill>
              </a:rPr>
              <a:t>Ui</a:t>
            </a:r>
            <a:r>
              <a:rPr lang="zh-CN" altLang="en-US" b="1">
                <a:solidFill>
                  <a:schemeClr val="tx1">
                    <a:lumMod val="65000"/>
                    <a:lumOff val="35000"/>
                  </a:schemeClr>
                </a:solidFill>
              </a:rPr>
              <a:t>： </a:t>
            </a:r>
          </a:p>
        </p:txBody>
      </p:sp>
      <p:pic>
        <p:nvPicPr>
          <p:cNvPr id="6" name="图片 5"/>
          <p:cNvPicPr>
            <a:picLocks noChangeAspect="1"/>
          </p:cNvPicPr>
          <p:nvPr/>
        </p:nvPicPr>
        <p:blipFill>
          <a:blip r:embed="rId3"/>
          <a:stretch>
            <a:fillRect/>
          </a:stretch>
        </p:blipFill>
        <p:spPr>
          <a:xfrm>
            <a:off x="3444297" y="2114288"/>
            <a:ext cx="3714750" cy="561975"/>
          </a:xfrm>
          <a:prstGeom prst="rect">
            <a:avLst/>
          </a:prstGeom>
        </p:spPr>
      </p:pic>
      <p:sp>
        <p:nvSpPr>
          <p:cNvPr id="23" name="TextBox 9">
            <a:extLst>
              <a:ext uri="{FF2B5EF4-FFF2-40B4-BE49-F238E27FC236}">
                <a16:creationId xmlns:a16="http://schemas.microsoft.com/office/drawing/2014/main" id="{051DA659-A263-4D06-9BA2-040F8F73BC4E}"/>
              </a:ext>
            </a:extLst>
          </p:cNvPr>
          <p:cNvSpPr txBox="1"/>
          <p:nvPr/>
        </p:nvSpPr>
        <p:spPr>
          <a:xfrm>
            <a:off x="603378" y="2633219"/>
            <a:ext cx="11588622" cy="923330"/>
          </a:xfrm>
          <a:prstGeom prst="rect">
            <a:avLst/>
          </a:prstGeom>
          <a:noFill/>
        </p:spPr>
        <p:txBody>
          <a:bodyPr wrap="square" rtlCol="0">
            <a:spAutoFit/>
          </a:bodyPr>
          <a:lstStyle/>
          <a:p>
            <a:pPr>
              <a:lnSpc>
                <a:spcPct val="150000"/>
              </a:lnSpc>
            </a:pPr>
            <a:r>
              <a:rPr lang="zh-CN" altLang="en-US" b="1">
                <a:solidFill>
                  <a:schemeClr val="tx1">
                    <a:lumMod val="65000"/>
                    <a:lumOff val="35000"/>
                  </a:schemeClr>
                </a:solidFill>
              </a:rPr>
              <a:t>其中</a:t>
            </a:r>
            <a:r>
              <a:rPr lang="en-US" altLang="zh-CN" b="1">
                <a:solidFill>
                  <a:schemeClr val="tx1">
                    <a:lumMod val="65000"/>
                    <a:lumOff val="35000"/>
                  </a:schemeClr>
                </a:solidFill>
              </a:rPr>
              <a:t>m</a:t>
            </a:r>
            <a:r>
              <a:rPr lang="zh-CN" altLang="en-US" b="1">
                <a:solidFill>
                  <a:schemeClr val="tx1">
                    <a:lumMod val="65000"/>
                    <a:lumOff val="35000"/>
                  </a:schemeClr>
                </a:solidFill>
              </a:rPr>
              <a:t>表示</a:t>
            </a:r>
            <a:r>
              <a:rPr lang="en-US" altLang="zh-CN" b="1">
                <a:solidFill>
                  <a:schemeClr val="tx1">
                    <a:lumMod val="65000"/>
                    <a:lumOff val="35000"/>
                  </a:schemeClr>
                </a:solidFill>
              </a:rPr>
              <a:t>edge type</a:t>
            </a:r>
            <a:r>
              <a:rPr lang="zh-CN" altLang="en-US" b="1">
                <a:solidFill>
                  <a:schemeClr val="tx1">
                    <a:lumMod val="65000"/>
                    <a:lumOff val="35000"/>
                  </a:schemeClr>
                </a:solidFill>
              </a:rPr>
              <a:t>的数量。由于我们不知道每个节点在每种</a:t>
            </a:r>
            <a:r>
              <a:rPr lang="en-US" altLang="zh-CN" b="1">
                <a:solidFill>
                  <a:schemeClr val="tx1">
                    <a:lumMod val="65000"/>
                    <a:lumOff val="35000"/>
                  </a:schemeClr>
                </a:solidFill>
              </a:rPr>
              <a:t>edge type</a:t>
            </a:r>
            <a:r>
              <a:rPr lang="zh-CN" altLang="en-US" b="1">
                <a:solidFill>
                  <a:schemeClr val="tx1">
                    <a:lumMod val="65000"/>
                    <a:lumOff val="35000"/>
                  </a:schemeClr>
                </a:solidFill>
              </a:rPr>
              <a:t>下的表示之间的关系，所以我们通过</a:t>
            </a:r>
            <a:r>
              <a:rPr lang="en-US" altLang="zh-CN" b="1">
                <a:solidFill>
                  <a:schemeClr val="tx1">
                    <a:lumMod val="65000"/>
                    <a:lumOff val="35000"/>
                  </a:schemeClr>
                </a:solidFill>
              </a:rPr>
              <a:t>self-attention</a:t>
            </a:r>
            <a:r>
              <a:rPr lang="zh-CN" altLang="en-US" b="1">
                <a:solidFill>
                  <a:schemeClr val="tx1">
                    <a:lumMod val="65000"/>
                    <a:lumOff val="35000"/>
                  </a:schemeClr>
                </a:solidFill>
              </a:rPr>
              <a:t>的机制来建模这种相互关系，并得到每种</a:t>
            </a:r>
            <a:r>
              <a:rPr lang="en-US" altLang="zh-CN" b="1">
                <a:solidFill>
                  <a:schemeClr val="tx1">
                    <a:lumMod val="65000"/>
                    <a:lumOff val="35000"/>
                  </a:schemeClr>
                </a:solidFill>
              </a:rPr>
              <a:t>edge type</a:t>
            </a:r>
            <a:r>
              <a:rPr lang="zh-CN" altLang="en-US" b="1">
                <a:solidFill>
                  <a:schemeClr val="tx1">
                    <a:lumMod val="65000"/>
                    <a:lumOff val="35000"/>
                  </a:schemeClr>
                </a:solidFill>
              </a:rPr>
              <a:t>下的表示对于各个</a:t>
            </a:r>
            <a:r>
              <a:rPr lang="en-US" altLang="zh-CN" b="1">
                <a:solidFill>
                  <a:schemeClr val="tx1">
                    <a:lumMod val="65000"/>
                    <a:lumOff val="35000"/>
                  </a:schemeClr>
                </a:solidFill>
              </a:rPr>
              <a:t>edge type</a:t>
            </a:r>
            <a:r>
              <a:rPr lang="zh-CN" altLang="en-US" b="1">
                <a:solidFill>
                  <a:schemeClr val="tx1">
                    <a:lumMod val="65000"/>
                    <a:lumOff val="35000"/>
                  </a:schemeClr>
                </a:solidFill>
              </a:rPr>
              <a:t>的权重：</a:t>
            </a:r>
          </a:p>
        </p:txBody>
      </p:sp>
      <p:pic>
        <p:nvPicPr>
          <p:cNvPr id="24" name="图片 23"/>
          <p:cNvPicPr>
            <a:picLocks noChangeAspect="1"/>
          </p:cNvPicPr>
          <p:nvPr/>
        </p:nvPicPr>
        <p:blipFill>
          <a:blip r:embed="rId4"/>
          <a:stretch>
            <a:fillRect/>
          </a:stretch>
        </p:blipFill>
        <p:spPr>
          <a:xfrm>
            <a:off x="3192136" y="3556549"/>
            <a:ext cx="4619625" cy="647700"/>
          </a:xfrm>
          <a:prstGeom prst="rect">
            <a:avLst/>
          </a:prstGeom>
        </p:spPr>
      </p:pic>
      <p:sp>
        <p:nvSpPr>
          <p:cNvPr id="26" name="矩形 25"/>
          <p:cNvSpPr/>
          <p:nvPr/>
        </p:nvSpPr>
        <p:spPr>
          <a:xfrm>
            <a:off x="603378" y="4161205"/>
            <a:ext cx="11403234" cy="873957"/>
          </a:xfrm>
          <a:prstGeom prst="rect">
            <a:avLst/>
          </a:prstGeom>
        </p:spPr>
        <p:txBody>
          <a:bodyPr wrap="square">
            <a:spAutoFit/>
          </a:bodyPr>
          <a:lstStyle/>
          <a:p>
            <a:pPr>
              <a:lnSpc>
                <a:spcPct val="150000"/>
              </a:lnSpc>
            </a:pPr>
            <a:r>
              <a:rPr lang="zh-CN" altLang="en-US" b="1">
                <a:solidFill>
                  <a:schemeClr val="tx1">
                    <a:lumMod val="65000"/>
                    <a:lumOff val="35000"/>
                  </a:schemeClr>
                </a:solidFill>
              </a:rPr>
              <a:t>其中</a:t>
            </a:r>
            <a:r>
              <a:rPr lang="en-US" altLang="zh-CN" b="1">
                <a:solidFill>
                  <a:schemeClr val="tx1">
                    <a:lumMod val="65000"/>
                    <a:lumOff val="35000"/>
                  </a:schemeClr>
                </a:solidFill>
              </a:rPr>
              <a:t>wr, Wr</a:t>
            </a:r>
            <a:r>
              <a:rPr lang="zh-CN" altLang="en-US" b="1">
                <a:solidFill>
                  <a:schemeClr val="tx1">
                    <a:lumMod val="65000"/>
                    <a:lumOff val="35000"/>
                  </a:schemeClr>
                </a:solidFill>
              </a:rPr>
              <a:t>是模型需要训练得到的参数，</a:t>
            </a:r>
            <a:r>
              <a:rPr lang="en-US" altLang="zh-CN" b="1">
                <a:solidFill>
                  <a:schemeClr val="tx1">
                    <a:lumMod val="65000"/>
                    <a:lumOff val="35000"/>
                  </a:schemeClr>
                </a:solidFill>
              </a:rPr>
              <a:t>ai,r</a:t>
            </a:r>
            <a:r>
              <a:rPr lang="zh-CN" altLang="en-US" b="1">
                <a:solidFill>
                  <a:schemeClr val="tx1">
                    <a:lumMod val="65000"/>
                    <a:lumOff val="35000"/>
                  </a:schemeClr>
                </a:solidFill>
              </a:rPr>
              <a:t>是计算得到的权重向量。最后我们就能得到每个节点</a:t>
            </a:r>
            <a:r>
              <a:rPr lang="en-US" altLang="zh-CN" b="1">
                <a:solidFill>
                  <a:schemeClr val="tx1">
                    <a:lumMod val="65000"/>
                    <a:lumOff val="35000"/>
                  </a:schemeClr>
                </a:solidFill>
              </a:rPr>
              <a:t>i</a:t>
            </a:r>
            <a:r>
              <a:rPr lang="zh-CN" altLang="en-US" b="1">
                <a:solidFill>
                  <a:schemeClr val="tx1">
                    <a:lumMod val="65000"/>
                    <a:lumOff val="35000"/>
                  </a:schemeClr>
                </a:solidFill>
              </a:rPr>
              <a:t>在某种 </a:t>
            </a:r>
            <a:r>
              <a:rPr lang="en-US" altLang="zh-CN" b="1">
                <a:solidFill>
                  <a:schemeClr val="tx1">
                    <a:lumMod val="65000"/>
                    <a:lumOff val="35000"/>
                  </a:schemeClr>
                </a:solidFill>
              </a:rPr>
              <a:t>edge type r</a:t>
            </a:r>
            <a:r>
              <a:rPr lang="zh-CN" altLang="en-US" b="1">
                <a:solidFill>
                  <a:schemeClr val="tx1">
                    <a:lumMod val="65000"/>
                    <a:lumOff val="35000"/>
                  </a:schemeClr>
                </a:solidFill>
              </a:rPr>
              <a:t>下的向量表示：</a:t>
            </a:r>
          </a:p>
        </p:txBody>
      </p:sp>
      <p:pic>
        <p:nvPicPr>
          <p:cNvPr id="27" name="图片 26"/>
          <p:cNvPicPr>
            <a:picLocks noChangeAspect="1"/>
          </p:cNvPicPr>
          <p:nvPr/>
        </p:nvPicPr>
        <p:blipFill>
          <a:blip r:embed="rId5"/>
          <a:stretch>
            <a:fillRect/>
          </a:stretch>
        </p:blipFill>
        <p:spPr>
          <a:xfrm>
            <a:off x="3691947" y="4818016"/>
            <a:ext cx="3219450" cy="619125"/>
          </a:xfrm>
          <a:prstGeom prst="rect">
            <a:avLst/>
          </a:prstGeom>
        </p:spPr>
      </p:pic>
      <p:sp>
        <p:nvSpPr>
          <p:cNvPr id="29" name="矩形 28"/>
          <p:cNvSpPr/>
          <p:nvPr/>
        </p:nvSpPr>
        <p:spPr>
          <a:xfrm>
            <a:off x="668693" y="5741574"/>
            <a:ext cx="7537063" cy="507831"/>
          </a:xfrm>
          <a:prstGeom prst="rect">
            <a:avLst/>
          </a:prstGeom>
        </p:spPr>
        <p:txBody>
          <a:bodyPr wrap="none">
            <a:spAutoFit/>
          </a:bodyPr>
          <a:lstStyle/>
          <a:p>
            <a:pPr>
              <a:lnSpc>
                <a:spcPct val="150000"/>
              </a:lnSpc>
            </a:pPr>
            <a:r>
              <a:rPr lang="en-US" altLang="zh-CN" b="1">
                <a:solidFill>
                  <a:srgbClr val="FF0000"/>
                </a:solidFill>
              </a:rPr>
              <a:t>GATNE-T</a:t>
            </a:r>
            <a:r>
              <a:rPr lang="zh-CN" altLang="en-US" b="1">
                <a:solidFill>
                  <a:srgbClr val="FF0000"/>
                </a:solidFill>
              </a:rPr>
              <a:t>中</a:t>
            </a:r>
            <a:r>
              <a:rPr lang="en-US" altLang="zh-CN" b="1">
                <a:solidFill>
                  <a:srgbClr val="FF0000"/>
                </a:solidFill>
              </a:rPr>
              <a:t>b0</a:t>
            </a:r>
            <a:r>
              <a:rPr lang="zh-CN" altLang="en-US" b="1">
                <a:solidFill>
                  <a:srgbClr val="FF0000"/>
                </a:solidFill>
              </a:rPr>
              <a:t>和</a:t>
            </a:r>
            <a:r>
              <a:rPr lang="en-US" altLang="zh-CN" b="1">
                <a:solidFill>
                  <a:srgbClr val="FF0000"/>
                </a:solidFill>
              </a:rPr>
              <a:t>ui,r(0)</a:t>
            </a:r>
            <a:r>
              <a:rPr lang="zh-CN" altLang="en-US" b="1">
                <a:solidFill>
                  <a:srgbClr val="FF0000"/>
                </a:solidFill>
              </a:rPr>
              <a:t>都是随机初始化的。 </a:t>
            </a:r>
            <a:r>
              <a:rPr lang="en-US" altLang="zh-CN" b="1">
                <a:solidFill>
                  <a:srgbClr val="FF0000"/>
                </a:solidFill>
              </a:rPr>
              <a:t>-&gt; </a:t>
            </a:r>
            <a:r>
              <a:rPr lang="zh-CN" altLang="en-US" b="1">
                <a:solidFill>
                  <a:srgbClr val="FF0000"/>
                </a:solidFill>
              </a:rPr>
              <a:t>冷启动问题   </a:t>
            </a:r>
            <a:r>
              <a:rPr lang="en-US" altLang="zh-CN" b="1">
                <a:solidFill>
                  <a:srgbClr val="FF0000"/>
                </a:solidFill>
              </a:rPr>
              <a:t>-&gt; GATNE-I</a:t>
            </a:r>
            <a:endParaRPr lang="zh-CN" altLang="en-US" b="1">
              <a:solidFill>
                <a:srgbClr val="FF0000"/>
              </a:solidFill>
            </a:endParaRPr>
          </a:p>
        </p:txBody>
      </p:sp>
    </p:spTree>
    <p:extLst>
      <p:ext uri="{BB962C8B-B14F-4D97-AF65-F5344CB8AC3E}">
        <p14:creationId xmlns:p14="http://schemas.microsoft.com/office/powerpoint/2010/main" val="183001739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文本框 7">
            <a:extLst>
              <a:ext uri="{FF2B5EF4-FFF2-40B4-BE49-F238E27FC236}">
                <a16:creationId xmlns:a16="http://schemas.microsoft.com/office/drawing/2014/main" id="{FBF6CA30-1133-4869-A1EC-4374AB5E690A}"/>
              </a:ext>
            </a:extLst>
          </p:cNvPr>
          <p:cNvSpPr txBox="1"/>
          <p:nvPr/>
        </p:nvSpPr>
        <p:spPr>
          <a:xfrm>
            <a:off x="1362269" y="254980"/>
            <a:ext cx="9594742" cy="584775"/>
          </a:xfrm>
          <a:prstGeom prst="rect">
            <a:avLst/>
          </a:prstGeom>
          <a:noFill/>
        </p:spPr>
        <p:txBody>
          <a:bodyPr wrap="none" rtlCol="0">
            <a:spAutoFit/>
          </a:bodyPr>
          <a:lstStyle/>
          <a:p>
            <a:r>
              <a:rPr lang="en-US" altLang="zh-CN" sz="3200" b="1">
                <a:solidFill>
                  <a:srgbClr val="1B828D"/>
                </a:solidFill>
                <a:latin typeface="+mn-ea"/>
                <a:cs typeface="+mn-ea"/>
                <a:sym typeface="+mn-lt"/>
              </a:rPr>
              <a:t>GATNE </a:t>
            </a:r>
            <a:r>
              <a:rPr lang="en-US" altLang="zh-CN" sz="1600" b="1">
                <a:solidFill>
                  <a:srgbClr val="1B828D"/>
                </a:solidFill>
                <a:latin typeface="+mn-ea"/>
                <a:cs typeface="+mn-ea"/>
                <a:sym typeface="+mn-lt"/>
              </a:rPr>
              <a:t>(Representation Learning for Attributed Multiplex Heterogeneous Network)</a:t>
            </a:r>
            <a:endParaRPr lang="zh-CN" altLang="en-US" sz="3200" b="1" dirty="0">
              <a:solidFill>
                <a:srgbClr val="1B828D"/>
              </a:solidFill>
              <a:latin typeface="+mn-ea"/>
              <a:cs typeface="+mn-ea"/>
              <a:sym typeface="+mn-lt"/>
            </a:endParaRPr>
          </a:p>
        </p:txBody>
      </p:sp>
      <p:sp>
        <p:nvSpPr>
          <p:cNvPr id="2" name="Rectangle 1"/>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latin typeface="Arial" panose="020B060402020202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9" name="矩形 28"/>
          <p:cNvSpPr/>
          <p:nvPr/>
        </p:nvSpPr>
        <p:spPr>
          <a:xfrm>
            <a:off x="1035698" y="3044211"/>
            <a:ext cx="10924575" cy="873957"/>
          </a:xfrm>
          <a:prstGeom prst="rect">
            <a:avLst/>
          </a:prstGeom>
        </p:spPr>
        <p:txBody>
          <a:bodyPr wrap="square">
            <a:spAutoFit/>
          </a:bodyPr>
          <a:lstStyle/>
          <a:p>
            <a:pPr>
              <a:lnSpc>
                <a:spcPct val="150000"/>
              </a:lnSpc>
            </a:pPr>
            <a:r>
              <a:rPr lang="en-US" altLang="zh-CN" b="1">
                <a:solidFill>
                  <a:schemeClr val="tx1">
                    <a:lumMod val="65000"/>
                    <a:lumOff val="35000"/>
                  </a:schemeClr>
                </a:solidFill>
              </a:rPr>
              <a:t>h() </a:t>
            </a:r>
            <a:r>
              <a:rPr lang="zh-CN" altLang="en-US" b="1">
                <a:solidFill>
                  <a:schemeClr val="tx1">
                    <a:lumMod val="65000"/>
                    <a:lumOff val="35000"/>
                  </a:schemeClr>
                </a:solidFill>
              </a:rPr>
              <a:t>和 </a:t>
            </a:r>
            <a:r>
              <a:rPr lang="en-US" altLang="zh-CN" b="1">
                <a:solidFill>
                  <a:schemeClr val="tx1">
                    <a:lumMod val="65000"/>
                    <a:lumOff val="35000"/>
                  </a:schemeClr>
                </a:solidFill>
              </a:rPr>
              <a:t>g() </a:t>
            </a:r>
            <a:r>
              <a:rPr lang="zh-CN" altLang="en-US" b="1">
                <a:solidFill>
                  <a:schemeClr val="tx1">
                    <a:lumMod val="65000"/>
                    <a:lumOff val="35000"/>
                  </a:schemeClr>
                </a:solidFill>
              </a:rPr>
              <a:t>都是可学习的参数，</a:t>
            </a:r>
            <a:r>
              <a:rPr lang="en-US" altLang="zh-CN" b="1">
                <a:solidFill>
                  <a:schemeClr val="tx1">
                    <a:lumMod val="65000"/>
                    <a:lumOff val="35000"/>
                  </a:schemeClr>
                </a:solidFill>
              </a:rPr>
              <a:t>z</a:t>
            </a:r>
            <a:r>
              <a:rPr lang="zh-CN" altLang="en-US" b="1">
                <a:solidFill>
                  <a:schemeClr val="tx1">
                    <a:lumMod val="65000"/>
                    <a:lumOff val="35000"/>
                  </a:schemeClr>
                </a:solidFill>
              </a:rPr>
              <a:t>代表的是节点的类型，不同类型的节点的属性的维度可能不同，所以不同类型的节点的 </a:t>
            </a:r>
            <a:r>
              <a:rPr lang="en-US" altLang="zh-CN" b="1">
                <a:solidFill>
                  <a:schemeClr val="tx1">
                    <a:lumMod val="65000"/>
                    <a:lumOff val="35000"/>
                  </a:schemeClr>
                </a:solidFill>
              </a:rPr>
              <a:t>h() </a:t>
            </a:r>
            <a:r>
              <a:rPr lang="zh-CN" altLang="en-US" b="1">
                <a:solidFill>
                  <a:schemeClr val="tx1">
                    <a:lumMod val="65000"/>
                    <a:lumOff val="35000"/>
                  </a:schemeClr>
                </a:solidFill>
              </a:rPr>
              <a:t>和 </a:t>
            </a:r>
            <a:r>
              <a:rPr lang="en-US" altLang="zh-CN" b="1">
                <a:solidFill>
                  <a:schemeClr val="tx1">
                    <a:lumMod val="65000"/>
                    <a:lumOff val="35000"/>
                  </a:schemeClr>
                </a:solidFill>
              </a:rPr>
              <a:t>g() </a:t>
            </a:r>
            <a:r>
              <a:rPr lang="zh-CN" altLang="en-US" b="1">
                <a:solidFill>
                  <a:schemeClr val="tx1">
                    <a:lumMod val="65000"/>
                    <a:lumOff val="35000"/>
                  </a:schemeClr>
                </a:solidFill>
              </a:rPr>
              <a:t>是不同的。</a:t>
            </a:r>
            <a:r>
              <a:rPr lang="en-US" altLang="zh-CN" b="1">
                <a:solidFill>
                  <a:schemeClr val="tx1">
                    <a:lumMod val="65000"/>
                    <a:lumOff val="35000"/>
                  </a:schemeClr>
                </a:solidFill>
              </a:rPr>
              <a:t>Dz</a:t>
            </a:r>
            <a:r>
              <a:rPr lang="zh-CN" altLang="en-US" b="1">
                <a:solidFill>
                  <a:schemeClr val="tx1">
                    <a:lumMod val="65000"/>
                    <a:lumOff val="35000"/>
                  </a:schemeClr>
                </a:solidFill>
              </a:rPr>
              <a:t>也是一个可学习的矩阵。</a:t>
            </a:r>
          </a:p>
        </p:txBody>
      </p:sp>
      <p:pic>
        <p:nvPicPr>
          <p:cNvPr id="32" name="图片 31"/>
          <p:cNvPicPr>
            <a:picLocks noChangeAspect="1"/>
          </p:cNvPicPr>
          <p:nvPr/>
        </p:nvPicPr>
        <p:blipFill>
          <a:blip r:embed="rId3"/>
          <a:stretch>
            <a:fillRect/>
          </a:stretch>
        </p:blipFill>
        <p:spPr>
          <a:xfrm>
            <a:off x="5252617" y="1892298"/>
            <a:ext cx="4357050" cy="536397"/>
          </a:xfrm>
          <a:prstGeom prst="rect">
            <a:avLst/>
          </a:prstGeom>
        </p:spPr>
      </p:pic>
      <p:pic>
        <p:nvPicPr>
          <p:cNvPr id="33" name="图片 32"/>
          <p:cNvPicPr>
            <a:picLocks noChangeAspect="1"/>
          </p:cNvPicPr>
          <p:nvPr/>
        </p:nvPicPr>
        <p:blipFill>
          <a:blip r:embed="rId4"/>
          <a:stretch>
            <a:fillRect/>
          </a:stretch>
        </p:blipFill>
        <p:spPr>
          <a:xfrm>
            <a:off x="1088086" y="1899928"/>
            <a:ext cx="2955246" cy="568317"/>
          </a:xfrm>
          <a:prstGeom prst="rect">
            <a:avLst/>
          </a:prstGeom>
        </p:spPr>
      </p:pic>
      <p:cxnSp>
        <p:nvCxnSpPr>
          <p:cNvPr id="35" name="直接箭头连接符 34"/>
          <p:cNvCxnSpPr/>
          <p:nvPr/>
        </p:nvCxnSpPr>
        <p:spPr>
          <a:xfrm>
            <a:off x="2565709" y="1563521"/>
            <a:ext cx="0" cy="3460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p:cNvCxnSpPr/>
          <p:nvPr/>
        </p:nvCxnSpPr>
        <p:spPr>
          <a:xfrm>
            <a:off x="7430244" y="1589385"/>
            <a:ext cx="0" cy="34608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1930400" y="2362200"/>
            <a:ext cx="31326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087033" y="2624667"/>
            <a:ext cx="42799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a:off x="6053666" y="2362200"/>
            <a:ext cx="67733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2087033" y="2362201"/>
            <a:ext cx="0" cy="26246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p:cNvCxnSpPr/>
          <p:nvPr/>
        </p:nvCxnSpPr>
        <p:spPr>
          <a:xfrm flipV="1">
            <a:off x="6371166" y="2362201"/>
            <a:ext cx="0" cy="26246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52" name="图片 51"/>
          <p:cNvPicPr>
            <a:picLocks noChangeAspect="1"/>
          </p:cNvPicPr>
          <p:nvPr/>
        </p:nvPicPr>
        <p:blipFill>
          <a:blip r:embed="rId5"/>
          <a:stretch>
            <a:fillRect/>
          </a:stretch>
        </p:blipFill>
        <p:spPr>
          <a:xfrm>
            <a:off x="6731000" y="2543802"/>
            <a:ext cx="1638300" cy="485775"/>
          </a:xfrm>
          <a:prstGeom prst="rect">
            <a:avLst/>
          </a:prstGeom>
        </p:spPr>
      </p:pic>
      <p:sp>
        <p:nvSpPr>
          <p:cNvPr id="53" name="矩形 52"/>
          <p:cNvSpPr/>
          <p:nvPr/>
        </p:nvSpPr>
        <p:spPr>
          <a:xfrm>
            <a:off x="643811" y="1178872"/>
            <a:ext cx="9678675" cy="507831"/>
          </a:xfrm>
          <a:prstGeom prst="rect">
            <a:avLst/>
          </a:prstGeom>
        </p:spPr>
        <p:txBody>
          <a:bodyPr wrap="none">
            <a:spAutoFit/>
          </a:bodyPr>
          <a:lstStyle/>
          <a:p>
            <a:pPr>
              <a:lnSpc>
                <a:spcPct val="150000"/>
              </a:lnSpc>
            </a:pPr>
            <a:r>
              <a:rPr lang="en-US" altLang="zh-CN" b="1">
                <a:solidFill>
                  <a:srgbClr val="FF0000"/>
                </a:solidFill>
              </a:rPr>
              <a:t>GATNE-T</a:t>
            </a:r>
            <a:r>
              <a:rPr lang="zh-CN" altLang="en-US" b="1">
                <a:solidFill>
                  <a:srgbClr val="FF0000"/>
                </a:solidFill>
              </a:rPr>
              <a:t>中</a:t>
            </a:r>
            <a:r>
              <a:rPr lang="en-US" altLang="zh-CN" b="1">
                <a:solidFill>
                  <a:srgbClr val="FF0000"/>
                </a:solidFill>
              </a:rPr>
              <a:t>b0</a:t>
            </a:r>
            <a:r>
              <a:rPr lang="zh-CN" altLang="en-US" b="1">
                <a:solidFill>
                  <a:srgbClr val="FF0000"/>
                </a:solidFill>
              </a:rPr>
              <a:t>和</a:t>
            </a:r>
            <a:r>
              <a:rPr lang="en-US" altLang="zh-CN" b="1">
                <a:solidFill>
                  <a:srgbClr val="FF0000"/>
                </a:solidFill>
              </a:rPr>
              <a:t>ui,r(0)</a:t>
            </a:r>
            <a:r>
              <a:rPr lang="zh-CN" altLang="en-US" b="1">
                <a:solidFill>
                  <a:srgbClr val="FF0000"/>
                </a:solidFill>
              </a:rPr>
              <a:t>都是随机初始化的。 </a:t>
            </a:r>
            <a:r>
              <a:rPr lang="en-US" altLang="zh-CN" b="1">
                <a:solidFill>
                  <a:srgbClr val="FF0000"/>
                </a:solidFill>
              </a:rPr>
              <a:t>-&gt; </a:t>
            </a:r>
            <a:r>
              <a:rPr lang="zh-CN" altLang="en-US" b="1">
                <a:solidFill>
                  <a:srgbClr val="FF0000"/>
                </a:solidFill>
              </a:rPr>
              <a:t>冷启动问题   </a:t>
            </a:r>
            <a:r>
              <a:rPr lang="en-US" altLang="zh-CN" b="1">
                <a:solidFill>
                  <a:srgbClr val="FF0000"/>
                </a:solidFill>
              </a:rPr>
              <a:t>-&gt; GATNE-I ( item</a:t>
            </a:r>
            <a:r>
              <a:rPr lang="zh-CN" altLang="en-US" b="1">
                <a:solidFill>
                  <a:srgbClr val="FF0000"/>
                </a:solidFill>
              </a:rPr>
              <a:t>节点带有属性 </a:t>
            </a:r>
            <a:r>
              <a:rPr lang="en-US" altLang="zh-CN" b="1">
                <a:solidFill>
                  <a:srgbClr val="FF0000"/>
                </a:solidFill>
              </a:rPr>
              <a:t>)</a:t>
            </a:r>
            <a:endParaRPr lang="zh-CN" altLang="en-US" b="1">
              <a:solidFill>
                <a:srgbClr val="FF0000"/>
              </a:solidFill>
            </a:endParaRPr>
          </a:p>
        </p:txBody>
      </p:sp>
    </p:spTree>
    <p:extLst>
      <p:ext uri="{BB962C8B-B14F-4D97-AF65-F5344CB8AC3E}">
        <p14:creationId xmlns:p14="http://schemas.microsoft.com/office/powerpoint/2010/main" val="141102683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文本框 7">
            <a:extLst>
              <a:ext uri="{FF2B5EF4-FFF2-40B4-BE49-F238E27FC236}">
                <a16:creationId xmlns:a16="http://schemas.microsoft.com/office/drawing/2014/main" id="{FBF6CA30-1133-4869-A1EC-4374AB5E690A}"/>
              </a:ext>
            </a:extLst>
          </p:cNvPr>
          <p:cNvSpPr txBox="1"/>
          <p:nvPr/>
        </p:nvSpPr>
        <p:spPr>
          <a:xfrm>
            <a:off x="1362269" y="254980"/>
            <a:ext cx="9594742" cy="584775"/>
          </a:xfrm>
          <a:prstGeom prst="rect">
            <a:avLst/>
          </a:prstGeom>
          <a:noFill/>
        </p:spPr>
        <p:txBody>
          <a:bodyPr wrap="none" rtlCol="0">
            <a:spAutoFit/>
          </a:bodyPr>
          <a:lstStyle/>
          <a:p>
            <a:r>
              <a:rPr lang="en-US" altLang="zh-CN" sz="3200" b="1">
                <a:solidFill>
                  <a:srgbClr val="1B828D"/>
                </a:solidFill>
                <a:latin typeface="+mn-ea"/>
                <a:cs typeface="+mn-ea"/>
                <a:sym typeface="+mn-lt"/>
              </a:rPr>
              <a:t>GATNE </a:t>
            </a:r>
            <a:r>
              <a:rPr lang="en-US" altLang="zh-CN" sz="1600" b="1">
                <a:solidFill>
                  <a:srgbClr val="1B828D"/>
                </a:solidFill>
                <a:latin typeface="+mn-ea"/>
                <a:cs typeface="+mn-ea"/>
                <a:sym typeface="+mn-lt"/>
              </a:rPr>
              <a:t>(Representation Learning for Attributed Multiplex Heterogeneous Network)</a:t>
            </a:r>
            <a:endParaRPr lang="zh-CN" altLang="en-US" sz="3200" b="1" dirty="0">
              <a:solidFill>
                <a:srgbClr val="1B828D"/>
              </a:solidFill>
              <a:latin typeface="+mn-ea"/>
              <a:cs typeface="+mn-ea"/>
              <a:sym typeface="+mn-lt"/>
            </a:endParaRPr>
          </a:p>
        </p:txBody>
      </p:sp>
      <p:sp>
        <p:nvSpPr>
          <p:cNvPr id="2" name="Rectangle 1"/>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latin typeface="Arial" panose="020B060402020202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9" name="矩形 28"/>
          <p:cNvSpPr/>
          <p:nvPr/>
        </p:nvSpPr>
        <p:spPr>
          <a:xfrm>
            <a:off x="491411" y="1026472"/>
            <a:ext cx="10924575" cy="507831"/>
          </a:xfrm>
          <a:prstGeom prst="rect">
            <a:avLst/>
          </a:prstGeom>
        </p:spPr>
        <p:txBody>
          <a:bodyPr wrap="square">
            <a:spAutoFit/>
          </a:bodyPr>
          <a:lstStyle/>
          <a:p>
            <a:pPr>
              <a:lnSpc>
                <a:spcPct val="150000"/>
              </a:lnSpc>
            </a:pPr>
            <a:r>
              <a:rPr lang="zh-CN" altLang="en-US" b="1">
                <a:solidFill>
                  <a:schemeClr val="accent2">
                    <a:lumMod val="50000"/>
                  </a:schemeClr>
                </a:solidFill>
              </a:rPr>
              <a:t>训练方式：</a:t>
            </a:r>
            <a:r>
              <a:rPr lang="en-US" altLang="zh-CN" b="1">
                <a:solidFill>
                  <a:schemeClr val="tx1">
                    <a:lumMod val="65000"/>
                    <a:lumOff val="35000"/>
                  </a:schemeClr>
                </a:solidFill>
              </a:rPr>
              <a:t>meta-path-based random walk</a:t>
            </a:r>
            <a:r>
              <a:rPr lang="zh-CN" altLang="en-US" b="1">
                <a:solidFill>
                  <a:schemeClr val="tx1">
                    <a:lumMod val="65000"/>
                    <a:lumOff val="35000"/>
                  </a:schemeClr>
                </a:solidFill>
              </a:rPr>
              <a:t> </a:t>
            </a:r>
            <a:r>
              <a:rPr lang="en-US" altLang="zh-CN" b="1">
                <a:solidFill>
                  <a:schemeClr val="tx1">
                    <a:lumMod val="65000"/>
                    <a:lumOff val="35000"/>
                  </a:schemeClr>
                </a:solidFill>
              </a:rPr>
              <a:t>+ heterogeneous skip gram </a:t>
            </a:r>
          </a:p>
        </p:txBody>
      </p:sp>
      <p:sp>
        <p:nvSpPr>
          <p:cNvPr id="22" name="矩形 21"/>
          <p:cNvSpPr/>
          <p:nvPr/>
        </p:nvSpPr>
        <p:spPr>
          <a:xfrm>
            <a:off x="491411" y="1484931"/>
            <a:ext cx="10924575" cy="458459"/>
          </a:xfrm>
          <a:prstGeom prst="rect">
            <a:avLst/>
          </a:prstGeom>
        </p:spPr>
        <p:txBody>
          <a:bodyPr wrap="square">
            <a:spAutoFit/>
          </a:bodyPr>
          <a:lstStyle/>
          <a:p>
            <a:pPr>
              <a:lnSpc>
                <a:spcPct val="150000"/>
              </a:lnSpc>
            </a:pPr>
            <a:r>
              <a:rPr lang="zh-CN" altLang="en-US" b="1">
                <a:solidFill>
                  <a:schemeClr val="accent2">
                    <a:lumMod val="50000"/>
                  </a:schemeClr>
                </a:solidFill>
              </a:rPr>
              <a:t>跳转概率：</a:t>
            </a:r>
            <a:endParaRPr lang="en-US" altLang="zh-CN" b="1">
              <a:solidFill>
                <a:schemeClr val="accent2">
                  <a:lumMod val="50000"/>
                </a:schemeClr>
              </a:solidFill>
            </a:endParaRPr>
          </a:p>
        </p:txBody>
      </p:sp>
      <p:pic>
        <p:nvPicPr>
          <p:cNvPr id="6" name="图片 5"/>
          <p:cNvPicPr>
            <a:picLocks noChangeAspect="1"/>
          </p:cNvPicPr>
          <p:nvPr/>
        </p:nvPicPr>
        <p:blipFill>
          <a:blip r:embed="rId3"/>
          <a:stretch>
            <a:fillRect/>
          </a:stretch>
        </p:blipFill>
        <p:spPr>
          <a:xfrm>
            <a:off x="1732396" y="1665457"/>
            <a:ext cx="6972300" cy="1638300"/>
          </a:xfrm>
          <a:prstGeom prst="rect">
            <a:avLst/>
          </a:prstGeom>
        </p:spPr>
      </p:pic>
      <p:pic>
        <p:nvPicPr>
          <p:cNvPr id="8" name="图片 7"/>
          <p:cNvPicPr>
            <a:picLocks noChangeAspect="1"/>
          </p:cNvPicPr>
          <p:nvPr/>
        </p:nvPicPr>
        <p:blipFill>
          <a:blip r:embed="rId4"/>
          <a:stretch>
            <a:fillRect/>
          </a:stretch>
        </p:blipFill>
        <p:spPr>
          <a:xfrm>
            <a:off x="1845974" y="5452383"/>
            <a:ext cx="6238875" cy="1047750"/>
          </a:xfrm>
          <a:prstGeom prst="rect">
            <a:avLst/>
          </a:prstGeom>
        </p:spPr>
      </p:pic>
      <p:sp>
        <p:nvSpPr>
          <p:cNvPr id="25" name="矩形 24"/>
          <p:cNvSpPr/>
          <p:nvPr/>
        </p:nvSpPr>
        <p:spPr>
          <a:xfrm>
            <a:off x="491410" y="4993924"/>
            <a:ext cx="10924575" cy="458459"/>
          </a:xfrm>
          <a:prstGeom prst="rect">
            <a:avLst/>
          </a:prstGeom>
        </p:spPr>
        <p:txBody>
          <a:bodyPr wrap="square">
            <a:spAutoFit/>
          </a:bodyPr>
          <a:lstStyle/>
          <a:p>
            <a:pPr>
              <a:lnSpc>
                <a:spcPct val="150000"/>
              </a:lnSpc>
            </a:pPr>
            <a:r>
              <a:rPr lang="zh-CN" altLang="en-US" b="1">
                <a:solidFill>
                  <a:schemeClr val="accent2">
                    <a:lumMod val="50000"/>
                  </a:schemeClr>
                </a:solidFill>
              </a:rPr>
              <a:t>损失函数 </a:t>
            </a:r>
            <a:r>
              <a:rPr lang="en-US" altLang="zh-CN" b="1">
                <a:solidFill>
                  <a:schemeClr val="accent2">
                    <a:lumMod val="50000"/>
                  </a:schemeClr>
                </a:solidFill>
              </a:rPr>
              <a:t>(Heterogeneous negative sampling )</a:t>
            </a:r>
            <a:r>
              <a:rPr lang="zh-CN" altLang="en-US" b="1">
                <a:solidFill>
                  <a:schemeClr val="accent2">
                    <a:lumMod val="50000"/>
                  </a:schemeClr>
                </a:solidFill>
              </a:rPr>
              <a:t>：</a:t>
            </a:r>
            <a:endParaRPr lang="en-US" altLang="zh-CN" b="1">
              <a:solidFill>
                <a:schemeClr val="accent2">
                  <a:lumMod val="50000"/>
                </a:schemeClr>
              </a:solidFill>
            </a:endParaRPr>
          </a:p>
        </p:txBody>
      </p:sp>
      <p:pic>
        <p:nvPicPr>
          <p:cNvPr id="11" name="图片 10"/>
          <p:cNvPicPr>
            <a:picLocks noChangeAspect="1"/>
          </p:cNvPicPr>
          <p:nvPr/>
        </p:nvPicPr>
        <p:blipFill>
          <a:blip r:embed="rId5"/>
          <a:stretch>
            <a:fillRect/>
          </a:stretch>
        </p:blipFill>
        <p:spPr>
          <a:xfrm>
            <a:off x="1736725" y="3769732"/>
            <a:ext cx="4048125" cy="1095375"/>
          </a:xfrm>
          <a:prstGeom prst="rect">
            <a:avLst/>
          </a:prstGeom>
        </p:spPr>
      </p:pic>
      <p:sp>
        <p:nvSpPr>
          <p:cNvPr id="28" name="矩形 27"/>
          <p:cNvSpPr/>
          <p:nvPr/>
        </p:nvSpPr>
        <p:spPr>
          <a:xfrm>
            <a:off x="491409" y="3307515"/>
            <a:ext cx="10924575" cy="458459"/>
          </a:xfrm>
          <a:prstGeom prst="rect">
            <a:avLst/>
          </a:prstGeom>
        </p:spPr>
        <p:txBody>
          <a:bodyPr wrap="square">
            <a:spAutoFit/>
          </a:bodyPr>
          <a:lstStyle/>
          <a:p>
            <a:pPr>
              <a:lnSpc>
                <a:spcPct val="150000"/>
              </a:lnSpc>
            </a:pPr>
            <a:r>
              <a:rPr lang="en-US" altLang="zh-CN" b="1">
                <a:solidFill>
                  <a:schemeClr val="accent2">
                    <a:lumMod val="50000"/>
                  </a:schemeClr>
                </a:solidFill>
              </a:rPr>
              <a:t>Heterogeneous softmax function</a:t>
            </a:r>
            <a:r>
              <a:rPr lang="zh-CN" altLang="en-US" b="1">
                <a:solidFill>
                  <a:schemeClr val="accent2">
                    <a:lumMod val="50000"/>
                  </a:schemeClr>
                </a:solidFill>
              </a:rPr>
              <a:t>：</a:t>
            </a:r>
            <a:endParaRPr lang="en-US" altLang="zh-CN" b="1">
              <a:solidFill>
                <a:schemeClr val="accent2">
                  <a:lumMod val="50000"/>
                </a:schemeClr>
              </a:solidFill>
            </a:endParaRPr>
          </a:p>
        </p:txBody>
      </p:sp>
    </p:spTree>
    <p:extLst>
      <p:ext uri="{BB962C8B-B14F-4D97-AF65-F5344CB8AC3E}">
        <p14:creationId xmlns:p14="http://schemas.microsoft.com/office/powerpoint/2010/main" val="18492236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文本框 7">
            <a:extLst>
              <a:ext uri="{FF2B5EF4-FFF2-40B4-BE49-F238E27FC236}">
                <a16:creationId xmlns:a16="http://schemas.microsoft.com/office/drawing/2014/main" id="{FBF6CA30-1133-4869-A1EC-4374AB5E690A}"/>
              </a:ext>
            </a:extLst>
          </p:cNvPr>
          <p:cNvSpPr txBox="1"/>
          <p:nvPr/>
        </p:nvSpPr>
        <p:spPr>
          <a:xfrm>
            <a:off x="1362269" y="254980"/>
            <a:ext cx="9594742" cy="584775"/>
          </a:xfrm>
          <a:prstGeom prst="rect">
            <a:avLst/>
          </a:prstGeom>
          <a:noFill/>
        </p:spPr>
        <p:txBody>
          <a:bodyPr wrap="none" rtlCol="0">
            <a:spAutoFit/>
          </a:bodyPr>
          <a:lstStyle/>
          <a:p>
            <a:r>
              <a:rPr lang="en-US" altLang="zh-CN" sz="3200" b="1">
                <a:solidFill>
                  <a:srgbClr val="1B828D"/>
                </a:solidFill>
                <a:latin typeface="+mn-ea"/>
                <a:cs typeface="+mn-ea"/>
                <a:sym typeface="+mn-lt"/>
              </a:rPr>
              <a:t>GATNE </a:t>
            </a:r>
            <a:r>
              <a:rPr lang="en-US" altLang="zh-CN" sz="1600" b="1">
                <a:solidFill>
                  <a:srgbClr val="1B828D"/>
                </a:solidFill>
                <a:latin typeface="+mn-ea"/>
                <a:cs typeface="+mn-ea"/>
                <a:sym typeface="+mn-lt"/>
              </a:rPr>
              <a:t>(Representation Learning for Attributed Multiplex Heterogeneous Network)</a:t>
            </a:r>
            <a:endParaRPr lang="zh-CN" altLang="en-US" sz="3200" b="1" dirty="0">
              <a:solidFill>
                <a:srgbClr val="1B828D"/>
              </a:solidFill>
              <a:latin typeface="+mn-ea"/>
              <a:cs typeface="+mn-ea"/>
              <a:sym typeface="+mn-lt"/>
            </a:endParaRPr>
          </a:p>
        </p:txBody>
      </p:sp>
      <p:sp>
        <p:nvSpPr>
          <p:cNvPr id="2" name="Rectangle 1"/>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latin typeface="Arial" panose="020B060402020202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6" name="TextBox 22">
            <a:extLst>
              <a:ext uri="{FF2B5EF4-FFF2-40B4-BE49-F238E27FC236}">
                <a16:creationId xmlns:a16="http://schemas.microsoft.com/office/drawing/2014/main" id="{F901D96B-47C2-4104-A051-019C8CB11903}"/>
              </a:ext>
            </a:extLst>
          </p:cNvPr>
          <p:cNvSpPr txBox="1"/>
          <p:nvPr/>
        </p:nvSpPr>
        <p:spPr>
          <a:xfrm>
            <a:off x="314129" y="1020391"/>
            <a:ext cx="3689980" cy="507831"/>
          </a:xfrm>
          <a:prstGeom prst="rect">
            <a:avLst/>
          </a:prstGeom>
          <a:noFill/>
        </p:spPr>
        <p:txBody>
          <a:bodyPr wrap="square" rtlCol="0">
            <a:spAutoFit/>
          </a:bodyPr>
          <a:lstStyle/>
          <a:p>
            <a:pPr>
              <a:lnSpc>
                <a:spcPct val="150000"/>
              </a:lnSpc>
            </a:pPr>
            <a:r>
              <a:rPr lang="zh-CN" altLang="en-US" b="1">
                <a:solidFill>
                  <a:schemeClr val="tx1">
                    <a:lumMod val="65000"/>
                    <a:lumOff val="35000"/>
                  </a:schemeClr>
                </a:solidFill>
              </a:rPr>
              <a:t>实验结果：链路预测</a:t>
            </a:r>
            <a:endParaRPr lang="zh-CN" altLang="en-US" b="1" dirty="0">
              <a:solidFill>
                <a:schemeClr val="tx1">
                  <a:lumMod val="65000"/>
                  <a:lumOff val="35000"/>
                </a:schemeClr>
              </a:solidFill>
            </a:endParaRPr>
          </a:p>
        </p:txBody>
      </p:sp>
      <p:pic>
        <p:nvPicPr>
          <p:cNvPr id="3" name="图片 2"/>
          <p:cNvPicPr>
            <a:picLocks noChangeAspect="1"/>
          </p:cNvPicPr>
          <p:nvPr/>
        </p:nvPicPr>
        <p:blipFill>
          <a:blip r:embed="rId3"/>
          <a:stretch>
            <a:fillRect/>
          </a:stretch>
        </p:blipFill>
        <p:spPr>
          <a:xfrm>
            <a:off x="603378" y="1702667"/>
            <a:ext cx="10855085" cy="38775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268134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B9E1E42-EF87-4340-B59C-A1A1CD4F0173}"/>
              </a:ext>
            </a:extLst>
          </p:cNvPr>
          <p:cNvPicPr>
            <a:picLocks noChangeAspect="1"/>
          </p:cNvPicPr>
          <p:nvPr/>
        </p:nvPicPr>
        <p:blipFill rotWithShape="1">
          <a:blip r:embed="rId3"/>
          <a:srcRect r="30801"/>
          <a:stretch/>
        </p:blipFill>
        <p:spPr>
          <a:xfrm>
            <a:off x="6335849" y="2967504"/>
            <a:ext cx="5576208" cy="3211990"/>
          </a:xfrm>
          <a:prstGeom prst="rect">
            <a:avLst/>
          </a:prstGeom>
        </p:spPr>
      </p:pic>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254980"/>
            <a:ext cx="7534435" cy="584775"/>
          </a:xfrm>
          <a:prstGeom prst="rect">
            <a:avLst/>
          </a:prstGeom>
          <a:noFill/>
        </p:spPr>
        <p:txBody>
          <a:bodyPr wrap="none" rtlCol="0">
            <a:spAutoFit/>
          </a:bodyPr>
          <a:lstStyle/>
          <a:p>
            <a:r>
              <a:rPr lang="en-US" altLang="zh-CN" sz="3200" b="1" dirty="0">
                <a:solidFill>
                  <a:srgbClr val="1B828D"/>
                </a:solidFill>
                <a:latin typeface="+mn-ea"/>
                <a:cs typeface="+mn-ea"/>
                <a:sym typeface="+mn-lt"/>
              </a:rPr>
              <a:t>GCN</a:t>
            </a:r>
            <a:r>
              <a:rPr lang="zh-CN" altLang="en-US" sz="3200" b="1" dirty="0">
                <a:solidFill>
                  <a:srgbClr val="1B828D"/>
                </a:solidFill>
                <a:latin typeface="+mn-ea"/>
                <a:cs typeface="+mn-ea"/>
                <a:sym typeface="+mn-lt"/>
              </a:rPr>
              <a:t>：</a:t>
            </a:r>
            <a:r>
              <a:rPr lang="en-US" altLang="zh-CN" sz="3200" b="1" dirty="0">
                <a:solidFill>
                  <a:srgbClr val="1B828D"/>
                </a:solidFill>
                <a:latin typeface="+mn-ea"/>
                <a:cs typeface="+mn-ea"/>
                <a:sym typeface="+mn-lt"/>
              </a:rPr>
              <a:t>Graph Convolution Network</a:t>
            </a:r>
            <a:endParaRPr lang="zh-CN" altLang="en-US" sz="3200" b="1" dirty="0">
              <a:solidFill>
                <a:srgbClr val="1B828D"/>
              </a:solidFill>
              <a:latin typeface="+mn-ea"/>
              <a:cs typeface="+mn-ea"/>
              <a:sym typeface="+mn-lt"/>
            </a:endParaRP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TextBox 9">
            <a:extLst>
              <a:ext uri="{FF2B5EF4-FFF2-40B4-BE49-F238E27FC236}">
                <a16:creationId xmlns:a16="http://schemas.microsoft.com/office/drawing/2014/main" id="{051DA659-A263-4D06-9BA2-040F8F73BC4E}"/>
              </a:ext>
            </a:extLst>
          </p:cNvPr>
          <p:cNvSpPr txBox="1"/>
          <p:nvPr/>
        </p:nvSpPr>
        <p:spPr>
          <a:xfrm>
            <a:off x="314129" y="920888"/>
            <a:ext cx="11395789" cy="1438855"/>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zh-CN" b="1" dirty="0">
                <a:solidFill>
                  <a:schemeClr val="tx1">
                    <a:lumMod val="65000"/>
                    <a:lumOff val="35000"/>
                  </a:schemeClr>
                </a:solidFill>
              </a:rPr>
              <a:t>GCN</a:t>
            </a:r>
            <a:r>
              <a:rPr lang="zh-CN" altLang="en-US" b="1" dirty="0">
                <a:solidFill>
                  <a:schemeClr val="tx1">
                    <a:lumMod val="65000"/>
                    <a:lumOff val="35000"/>
                  </a:schemeClr>
                </a:solidFill>
              </a:rPr>
              <a:t>的结构：</a:t>
            </a:r>
            <a:endParaRPr lang="en-US" altLang="zh-CN" b="1" dirty="0">
              <a:solidFill>
                <a:schemeClr val="tx1">
                  <a:lumMod val="65000"/>
                  <a:lumOff val="35000"/>
                </a:schemeClr>
              </a:solidFill>
            </a:endParaRPr>
          </a:p>
          <a:p>
            <a:pPr marL="285750" indent="-285750">
              <a:lnSpc>
                <a:spcPct val="150000"/>
              </a:lnSpc>
              <a:buFont typeface="Wingdings" panose="05000000000000000000" pitchFamily="2" charset="2"/>
              <a:buChar char="§"/>
            </a:pPr>
            <a:r>
              <a:rPr lang="zh-CN" altLang="en-US" sz="1400" b="1" dirty="0">
                <a:solidFill>
                  <a:schemeClr val="accent2">
                    <a:lumMod val="50000"/>
                  </a:schemeClr>
                </a:solidFill>
              </a:rPr>
              <a:t>输入：</a:t>
            </a:r>
            <a:r>
              <a:rPr lang="zh-CN" altLang="en-US" sz="1400" b="1" dirty="0">
                <a:solidFill>
                  <a:schemeClr val="tx1">
                    <a:lumMod val="65000"/>
                    <a:lumOff val="35000"/>
                  </a:schemeClr>
                </a:solidFill>
              </a:rPr>
              <a:t>假设我们有一批图数据，其中有</a:t>
            </a:r>
            <a:r>
              <a:rPr lang="en-US" altLang="zh-CN" sz="1400" b="1" dirty="0">
                <a:solidFill>
                  <a:schemeClr val="tx1">
                    <a:lumMod val="65000"/>
                    <a:lumOff val="35000"/>
                  </a:schemeClr>
                </a:solidFill>
              </a:rPr>
              <a:t>N</a:t>
            </a:r>
            <a:r>
              <a:rPr lang="zh-CN" altLang="en-US" sz="1400" b="1" dirty="0">
                <a:solidFill>
                  <a:schemeClr val="tx1">
                    <a:lumMod val="65000"/>
                    <a:lumOff val="35000"/>
                  </a:schemeClr>
                </a:solidFill>
              </a:rPr>
              <a:t>个节点（</a:t>
            </a:r>
            <a:r>
              <a:rPr lang="en-US" altLang="zh-CN" sz="1400" b="1" dirty="0">
                <a:solidFill>
                  <a:schemeClr val="tx1">
                    <a:lumMod val="65000"/>
                    <a:lumOff val="35000"/>
                  </a:schemeClr>
                </a:solidFill>
              </a:rPr>
              <a:t>node</a:t>
            </a:r>
            <a:r>
              <a:rPr lang="zh-CN" altLang="en-US" sz="1400" b="1" dirty="0">
                <a:solidFill>
                  <a:schemeClr val="tx1">
                    <a:lumMod val="65000"/>
                    <a:lumOff val="35000"/>
                  </a:schemeClr>
                </a:solidFill>
              </a:rPr>
              <a:t>），每个节点都有自己的特征，我们设这些节点的特征组成一个</a:t>
            </a:r>
            <a:r>
              <a:rPr lang="en-US" altLang="zh-CN" sz="1400" b="1" dirty="0">
                <a:solidFill>
                  <a:schemeClr val="tx1">
                    <a:lumMod val="65000"/>
                    <a:lumOff val="35000"/>
                  </a:schemeClr>
                </a:solidFill>
              </a:rPr>
              <a:t>N×D</a:t>
            </a:r>
            <a:r>
              <a:rPr lang="zh-CN" altLang="en-US" sz="1400" b="1" dirty="0">
                <a:solidFill>
                  <a:schemeClr val="tx1">
                    <a:lumMod val="65000"/>
                    <a:lumOff val="35000"/>
                  </a:schemeClr>
                </a:solidFill>
              </a:rPr>
              <a:t>维的矩阵</a:t>
            </a:r>
            <a:r>
              <a:rPr lang="en-US" altLang="zh-CN" sz="1400" b="1" dirty="0">
                <a:solidFill>
                  <a:schemeClr val="tx1">
                    <a:lumMod val="65000"/>
                    <a:lumOff val="35000"/>
                  </a:schemeClr>
                </a:solidFill>
              </a:rPr>
              <a:t>X</a:t>
            </a:r>
            <a:r>
              <a:rPr lang="zh-CN" altLang="en-US" sz="1400" b="1" dirty="0">
                <a:solidFill>
                  <a:schemeClr val="tx1">
                    <a:lumMod val="65000"/>
                    <a:lumOff val="35000"/>
                  </a:schemeClr>
                </a:solidFill>
              </a:rPr>
              <a:t>，然后各个节点之间的关系也会形成一个</a:t>
            </a:r>
            <a:r>
              <a:rPr lang="en-US" altLang="zh-CN" sz="1400" b="1" dirty="0">
                <a:solidFill>
                  <a:schemeClr val="tx1">
                    <a:lumMod val="65000"/>
                    <a:lumOff val="35000"/>
                  </a:schemeClr>
                </a:solidFill>
              </a:rPr>
              <a:t>N×N</a:t>
            </a:r>
            <a:r>
              <a:rPr lang="zh-CN" altLang="en-US" sz="1400" b="1" dirty="0">
                <a:solidFill>
                  <a:schemeClr val="tx1">
                    <a:lumMod val="65000"/>
                    <a:lumOff val="35000"/>
                  </a:schemeClr>
                </a:solidFill>
              </a:rPr>
              <a:t>维的矩阵</a:t>
            </a:r>
            <a:r>
              <a:rPr lang="en-US" altLang="zh-CN" sz="1400" b="1" dirty="0">
                <a:solidFill>
                  <a:schemeClr val="tx1">
                    <a:lumMod val="65000"/>
                    <a:lumOff val="35000"/>
                  </a:schemeClr>
                </a:solidFill>
              </a:rPr>
              <a:t>A</a:t>
            </a:r>
            <a:r>
              <a:rPr lang="zh-CN" altLang="en-US" sz="1400" b="1" dirty="0">
                <a:solidFill>
                  <a:schemeClr val="tx1">
                    <a:lumMod val="65000"/>
                    <a:lumOff val="35000"/>
                  </a:schemeClr>
                </a:solidFill>
              </a:rPr>
              <a:t>，也称为邻接矩阵（</a:t>
            </a:r>
            <a:r>
              <a:rPr lang="en-US" altLang="zh-CN" sz="1400" b="1" dirty="0">
                <a:solidFill>
                  <a:schemeClr val="tx1">
                    <a:lumMod val="65000"/>
                    <a:lumOff val="35000"/>
                  </a:schemeClr>
                </a:solidFill>
              </a:rPr>
              <a:t>adjacency matrix</a:t>
            </a:r>
            <a:r>
              <a:rPr lang="zh-CN" altLang="en-US" sz="1400" b="1" dirty="0">
                <a:solidFill>
                  <a:schemeClr val="tx1">
                    <a:lumMod val="65000"/>
                    <a:lumOff val="35000"/>
                  </a:schemeClr>
                </a:solidFill>
              </a:rPr>
              <a:t>）。</a:t>
            </a:r>
            <a:r>
              <a:rPr lang="en-US" altLang="zh-CN" sz="1400" b="1" dirty="0">
                <a:solidFill>
                  <a:schemeClr val="tx1">
                    <a:lumMod val="65000"/>
                    <a:lumOff val="35000"/>
                  </a:schemeClr>
                </a:solidFill>
              </a:rPr>
              <a:t>X</a:t>
            </a:r>
            <a:r>
              <a:rPr lang="zh-CN" altLang="en-US" sz="1400" b="1" dirty="0">
                <a:solidFill>
                  <a:schemeClr val="tx1">
                    <a:lumMod val="65000"/>
                    <a:lumOff val="35000"/>
                  </a:schemeClr>
                </a:solidFill>
              </a:rPr>
              <a:t>和</a:t>
            </a:r>
            <a:r>
              <a:rPr lang="en-US" altLang="zh-CN" sz="1400" b="1" dirty="0">
                <a:solidFill>
                  <a:schemeClr val="tx1">
                    <a:lumMod val="65000"/>
                    <a:lumOff val="35000"/>
                  </a:schemeClr>
                </a:solidFill>
              </a:rPr>
              <a:t>A</a:t>
            </a:r>
            <a:r>
              <a:rPr lang="zh-CN" altLang="en-US" sz="1400" b="1" dirty="0">
                <a:solidFill>
                  <a:schemeClr val="tx1">
                    <a:lumMod val="65000"/>
                    <a:lumOff val="35000"/>
                  </a:schemeClr>
                </a:solidFill>
              </a:rPr>
              <a:t>便是我们模型的输入。</a:t>
            </a:r>
            <a:endParaRPr lang="en-US" altLang="zh-CN" sz="1200" b="1" dirty="0">
              <a:solidFill>
                <a:schemeClr val="tx1">
                  <a:lumMod val="65000"/>
                  <a:lumOff val="35000"/>
                </a:schemeClr>
              </a:solidFill>
            </a:endParaRPr>
          </a:p>
          <a:p>
            <a:pPr marL="285750" indent="-285750">
              <a:lnSpc>
                <a:spcPct val="150000"/>
              </a:lnSpc>
              <a:buFont typeface="Wingdings" panose="05000000000000000000" pitchFamily="2" charset="2"/>
              <a:buChar char="§"/>
            </a:pPr>
            <a:r>
              <a:rPr lang="zh-CN" altLang="en-US" sz="1400" b="1" dirty="0">
                <a:solidFill>
                  <a:schemeClr val="accent2">
                    <a:lumMod val="50000"/>
                  </a:schemeClr>
                </a:solidFill>
              </a:rPr>
              <a:t>层与层的传播方式：</a:t>
            </a:r>
            <a:endParaRPr lang="en-US" altLang="zh-CN" sz="1400" b="1" dirty="0">
              <a:solidFill>
                <a:schemeClr val="accent2">
                  <a:lumMod val="50000"/>
                </a:schemeClr>
              </a:solidFill>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46E95EEF-84B7-4DE4-A93B-CC6679A4A8A4}"/>
              </a:ext>
            </a:extLst>
          </p:cNvPr>
          <p:cNvSpPr txBox="1"/>
          <p:nvPr/>
        </p:nvSpPr>
        <p:spPr>
          <a:xfrm>
            <a:off x="668693" y="3226977"/>
            <a:ext cx="5164726" cy="1346522"/>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altLang="zh-CN" sz="1400" b="1" dirty="0">
                <a:solidFill>
                  <a:schemeClr val="tx1">
                    <a:lumMod val="65000"/>
                    <a:lumOff val="35000"/>
                  </a:schemeClr>
                </a:solidFill>
              </a:rPr>
              <a:t>A</a:t>
            </a:r>
            <a:r>
              <a:rPr lang="zh-CN" altLang="en-US" sz="1400" b="1" dirty="0">
                <a:solidFill>
                  <a:schemeClr val="tx1">
                    <a:lumMod val="65000"/>
                    <a:lumOff val="35000"/>
                  </a:schemeClr>
                </a:solidFill>
              </a:rPr>
              <a:t>波浪 </a:t>
            </a:r>
            <a:r>
              <a:rPr lang="en-US" altLang="zh-CN" sz="1400" b="1" dirty="0">
                <a:solidFill>
                  <a:schemeClr val="tx1">
                    <a:lumMod val="65000"/>
                    <a:lumOff val="35000"/>
                  </a:schemeClr>
                </a:solidFill>
              </a:rPr>
              <a:t>= A + I</a:t>
            </a:r>
            <a:r>
              <a:rPr lang="zh-CN" altLang="en-US" sz="1400" b="1" dirty="0">
                <a:solidFill>
                  <a:schemeClr val="tx1">
                    <a:lumMod val="65000"/>
                    <a:lumOff val="35000"/>
                  </a:schemeClr>
                </a:solidFill>
              </a:rPr>
              <a:t>， </a:t>
            </a:r>
            <a:r>
              <a:rPr lang="en-US" altLang="zh-CN" sz="1400" b="1" dirty="0">
                <a:solidFill>
                  <a:schemeClr val="tx1">
                    <a:lumMod val="65000"/>
                    <a:lumOff val="35000"/>
                  </a:schemeClr>
                </a:solidFill>
              </a:rPr>
              <a:t>I </a:t>
            </a:r>
            <a:r>
              <a:rPr lang="zh-CN" altLang="en-US" sz="1400" b="1" dirty="0">
                <a:solidFill>
                  <a:schemeClr val="tx1">
                    <a:lumMod val="65000"/>
                    <a:lumOff val="35000"/>
                  </a:schemeClr>
                </a:solidFill>
              </a:rPr>
              <a:t>是单位矩阵</a:t>
            </a:r>
            <a:endParaRPr lang="en-US" altLang="zh-CN" sz="1400" b="1" dirty="0">
              <a:solidFill>
                <a:schemeClr val="tx1">
                  <a:lumMod val="65000"/>
                  <a:lumOff val="35000"/>
                </a:schemeClr>
              </a:solidFill>
            </a:endParaRPr>
          </a:p>
          <a:p>
            <a:pPr marL="285750" indent="-285750">
              <a:lnSpc>
                <a:spcPct val="150000"/>
              </a:lnSpc>
              <a:buFont typeface="Courier New" panose="02070309020205020404" pitchFamily="49" charset="0"/>
              <a:buChar char="o"/>
            </a:pPr>
            <a:r>
              <a:rPr lang="en-US" altLang="zh-CN" sz="1400" b="1" dirty="0">
                <a:solidFill>
                  <a:schemeClr val="tx1">
                    <a:lumMod val="65000"/>
                    <a:lumOff val="35000"/>
                  </a:schemeClr>
                </a:solidFill>
              </a:rPr>
              <a:t>D</a:t>
            </a:r>
            <a:r>
              <a:rPr lang="zh-CN" altLang="en-US" sz="1400" b="1" dirty="0">
                <a:solidFill>
                  <a:schemeClr val="tx1">
                    <a:lumMod val="65000"/>
                    <a:lumOff val="35000"/>
                  </a:schemeClr>
                </a:solidFill>
              </a:rPr>
              <a:t>波浪是波浪的度矩阵（</a:t>
            </a:r>
            <a:r>
              <a:rPr lang="en-US" altLang="zh-CN" sz="1400" b="1" dirty="0">
                <a:solidFill>
                  <a:schemeClr val="tx1">
                    <a:lumMod val="65000"/>
                    <a:lumOff val="35000"/>
                  </a:schemeClr>
                </a:solidFill>
              </a:rPr>
              <a:t>degree matrix</a:t>
            </a:r>
            <a:r>
              <a:rPr lang="zh-CN" altLang="en-US" sz="1400" b="1" dirty="0">
                <a:solidFill>
                  <a:schemeClr val="tx1">
                    <a:lumMod val="65000"/>
                    <a:lumOff val="35000"/>
                  </a:schemeClr>
                </a:solidFill>
              </a:rPr>
              <a:t>），公式为         </a:t>
            </a:r>
          </a:p>
          <a:p>
            <a:pPr marL="285750" indent="-285750">
              <a:lnSpc>
                <a:spcPct val="150000"/>
              </a:lnSpc>
              <a:buFont typeface="Courier New" panose="02070309020205020404" pitchFamily="49" charset="0"/>
              <a:buChar char="o"/>
            </a:pPr>
            <a:r>
              <a:rPr lang="en-US" altLang="zh-CN" sz="1400" b="1" dirty="0">
                <a:solidFill>
                  <a:schemeClr val="tx1">
                    <a:lumMod val="65000"/>
                    <a:lumOff val="35000"/>
                  </a:schemeClr>
                </a:solidFill>
              </a:rPr>
              <a:t>H</a:t>
            </a:r>
            <a:r>
              <a:rPr lang="zh-CN" altLang="en-US" sz="1400" b="1" dirty="0">
                <a:solidFill>
                  <a:schemeClr val="tx1">
                    <a:lumMod val="65000"/>
                    <a:lumOff val="35000"/>
                  </a:schemeClr>
                </a:solidFill>
              </a:rPr>
              <a:t>是每一层的特征，对于输入层的话，</a:t>
            </a:r>
            <a:r>
              <a:rPr lang="en-US" altLang="zh-CN" sz="1400" b="1" dirty="0">
                <a:solidFill>
                  <a:schemeClr val="tx1">
                    <a:lumMod val="65000"/>
                    <a:lumOff val="35000"/>
                  </a:schemeClr>
                </a:solidFill>
              </a:rPr>
              <a:t>H</a:t>
            </a:r>
            <a:r>
              <a:rPr lang="zh-CN" altLang="en-US" sz="1400" b="1" dirty="0">
                <a:solidFill>
                  <a:schemeClr val="tx1">
                    <a:lumMod val="65000"/>
                    <a:lumOff val="35000"/>
                  </a:schemeClr>
                </a:solidFill>
              </a:rPr>
              <a:t>就是</a:t>
            </a:r>
            <a:r>
              <a:rPr lang="en-US" altLang="zh-CN" sz="1400" b="1" dirty="0">
                <a:solidFill>
                  <a:schemeClr val="tx1">
                    <a:lumMod val="65000"/>
                    <a:lumOff val="35000"/>
                  </a:schemeClr>
                </a:solidFill>
              </a:rPr>
              <a:t>X</a:t>
            </a:r>
          </a:p>
          <a:p>
            <a:pPr marL="285750" indent="-285750">
              <a:lnSpc>
                <a:spcPct val="150000"/>
              </a:lnSpc>
              <a:buFont typeface="Courier New" panose="02070309020205020404" pitchFamily="49" charset="0"/>
              <a:buChar char="o"/>
            </a:pPr>
            <a:r>
              <a:rPr lang="en-US" altLang="zh-CN" sz="1400" b="1" dirty="0">
                <a:solidFill>
                  <a:schemeClr val="tx1">
                    <a:lumMod val="65000"/>
                    <a:lumOff val="35000"/>
                  </a:schemeClr>
                </a:solidFill>
              </a:rPr>
              <a:t>σ</a:t>
            </a:r>
            <a:r>
              <a:rPr lang="zh-CN" altLang="en-US" sz="1400" b="1" dirty="0">
                <a:solidFill>
                  <a:schemeClr val="tx1">
                    <a:lumMod val="65000"/>
                    <a:lumOff val="35000"/>
                  </a:schemeClr>
                </a:solidFill>
              </a:rPr>
              <a:t>是非线性激活函数</a:t>
            </a:r>
          </a:p>
        </p:txBody>
      </p:sp>
      <p:pic>
        <p:nvPicPr>
          <p:cNvPr id="14" name="Graphic 13">
            <a:extLst>
              <a:ext uri="{FF2B5EF4-FFF2-40B4-BE49-F238E27FC236}">
                <a16:creationId xmlns:a16="http://schemas.microsoft.com/office/drawing/2014/main" id="{A38C25D0-3907-468F-8322-8696C15648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29486" y="3649953"/>
            <a:ext cx="1038225" cy="276225"/>
          </a:xfrm>
          <a:prstGeom prst="rect">
            <a:avLst/>
          </a:prstGeom>
        </p:spPr>
      </p:pic>
      <p:pic>
        <p:nvPicPr>
          <p:cNvPr id="15" name="Picture 14">
            <a:extLst>
              <a:ext uri="{FF2B5EF4-FFF2-40B4-BE49-F238E27FC236}">
                <a16:creationId xmlns:a16="http://schemas.microsoft.com/office/drawing/2014/main" id="{8816FD9D-3ED6-4145-949D-9F6B13C7D2C7}"/>
              </a:ext>
            </a:extLst>
          </p:cNvPr>
          <p:cNvPicPr>
            <a:picLocks noChangeAspect="1"/>
          </p:cNvPicPr>
          <p:nvPr/>
        </p:nvPicPr>
        <p:blipFill>
          <a:blip r:embed="rId6"/>
          <a:stretch>
            <a:fillRect/>
          </a:stretch>
        </p:blipFill>
        <p:spPr>
          <a:xfrm>
            <a:off x="668693" y="2564217"/>
            <a:ext cx="3361159" cy="578743"/>
          </a:xfrm>
          <a:prstGeom prst="rect">
            <a:avLst/>
          </a:prstGeom>
        </p:spPr>
      </p:pic>
    </p:spTree>
    <p:extLst>
      <p:ext uri="{BB962C8B-B14F-4D97-AF65-F5344CB8AC3E}">
        <p14:creationId xmlns:p14="http://schemas.microsoft.com/office/powerpoint/2010/main" val="347266639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254980"/>
            <a:ext cx="7534435" cy="584775"/>
          </a:xfrm>
          <a:prstGeom prst="rect">
            <a:avLst/>
          </a:prstGeom>
          <a:noFill/>
        </p:spPr>
        <p:txBody>
          <a:bodyPr wrap="none" rtlCol="0">
            <a:spAutoFit/>
          </a:bodyPr>
          <a:lstStyle/>
          <a:p>
            <a:r>
              <a:rPr lang="en-US" altLang="zh-CN" sz="3200" b="1" dirty="0">
                <a:solidFill>
                  <a:srgbClr val="1B828D"/>
                </a:solidFill>
                <a:latin typeface="+mn-ea"/>
                <a:cs typeface="+mn-ea"/>
                <a:sym typeface="+mn-lt"/>
              </a:rPr>
              <a:t>GCN</a:t>
            </a:r>
            <a:r>
              <a:rPr lang="zh-CN" altLang="en-US" sz="3200" b="1" dirty="0">
                <a:solidFill>
                  <a:srgbClr val="1B828D"/>
                </a:solidFill>
                <a:latin typeface="+mn-ea"/>
                <a:cs typeface="+mn-ea"/>
                <a:sym typeface="+mn-lt"/>
              </a:rPr>
              <a:t>：</a:t>
            </a:r>
            <a:r>
              <a:rPr lang="en-US" altLang="zh-CN" sz="3200" b="1" dirty="0">
                <a:solidFill>
                  <a:srgbClr val="1B828D"/>
                </a:solidFill>
                <a:latin typeface="+mn-ea"/>
                <a:cs typeface="+mn-ea"/>
                <a:sym typeface="+mn-lt"/>
              </a:rPr>
              <a:t>Graph Convolution Network</a:t>
            </a:r>
            <a:endParaRPr lang="zh-CN" altLang="en-US" sz="3200" b="1" dirty="0">
              <a:solidFill>
                <a:srgbClr val="1B828D"/>
              </a:solidFill>
              <a:latin typeface="+mn-ea"/>
              <a:cs typeface="+mn-ea"/>
              <a:sym typeface="+mn-lt"/>
            </a:endParaRP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TextBox 9">
            <a:extLst>
              <a:ext uri="{FF2B5EF4-FFF2-40B4-BE49-F238E27FC236}">
                <a16:creationId xmlns:a16="http://schemas.microsoft.com/office/drawing/2014/main" id="{051DA659-A263-4D06-9BA2-040F8F73BC4E}"/>
              </a:ext>
            </a:extLst>
          </p:cNvPr>
          <p:cNvSpPr txBox="1"/>
          <p:nvPr/>
        </p:nvSpPr>
        <p:spPr>
          <a:xfrm>
            <a:off x="314129" y="920888"/>
            <a:ext cx="11395789"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zh-CN" b="1" dirty="0">
                <a:solidFill>
                  <a:schemeClr val="tx1">
                    <a:lumMod val="65000"/>
                    <a:lumOff val="35000"/>
                  </a:schemeClr>
                </a:solidFill>
              </a:rPr>
              <a:t>GCN </a:t>
            </a:r>
            <a:r>
              <a:rPr lang="zh-CN" altLang="en-US" b="1" dirty="0">
                <a:solidFill>
                  <a:schemeClr val="tx1">
                    <a:lumMod val="65000"/>
                    <a:lumOff val="35000"/>
                  </a:schemeClr>
                </a:solidFill>
              </a:rPr>
              <a:t>结构分析：</a:t>
            </a:r>
            <a:endParaRPr lang="en-US" altLang="zh-CN" b="1" dirty="0">
              <a:solidFill>
                <a:schemeClr val="tx1">
                  <a:lumMod val="65000"/>
                  <a:lumOff val="35000"/>
                </a:schemeClr>
              </a:solidFill>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D5FD3A4B-92AC-490B-A614-DE40266AB48B}"/>
              </a:ext>
            </a:extLst>
          </p:cNvPr>
          <p:cNvPicPr>
            <a:picLocks noChangeAspect="1"/>
          </p:cNvPicPr>
          <p:nvPr/>
        </p:nvPicPr>
        <p:blipFill>
          <a:blip r:embed="rId3"/>
          <a:stretch>
            <a:fillRect/>
          </a:stretch>
        </p:blipFill>
        <p:spPr>
          <a:xfrm>
            <a:off x="957942" y="1424530"/>
            <a:ext cx="3361159" cy="578743"/>
          </a:xfrm>
          <a:prstGeom prst="rect">
            <a:avLst/>
          </a:prstGeom>
        </p:spPr>
      </p:pic>
      <p:pic>
        <p:nvPicPr>
          <p:cNvPr id="11" name="Picture 10" descr="A close up of a logo&#10;&#10;Description automatically generated">
            <a:extLst>
              <a:ext uri="{FF2B5EF4-FFF2-40B4-BE49-F238E27FC236}">
                <a16:creationId xmlns:a16="http://schemas.microsoft.com/office/drawing/2014/main" id="{76B860C6-514E-49F6-9E48-0A8C7817A1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1738" y="1447201"/>
            <a:ext cx="3933825" cy="533400"/>
          </a:xfrm>
          <a:prstGeom prst="rect">
            <a:avLst/>
          </a:prstGeom>
        </p:spPr>
      </p:pic>
      <p:cxnSp>
        <p:nvCxnSpPr>
          <p:cNvPr id="16" name="Straight Arrow Connector 15">
            <a:extLst>
              <a:ext uri="{FF2B5EF4-FFF2-40B4-BE49-F238E27FC236}">
                <a16:creationId xmlns:a16="http://schemas.microsoft.com/office/drawing/2014/main" id="{9739E526-AB48-4134-89C8-0E4A8692256D}"/>
              </a:ext>
            </a:extLst>
          </p:cNvPr>
          <p:cNvCxnSpPr>
            <a:cxnSpLocks/>
          </p:cNvCxnSpPr>
          <p:nvPr/>
        </p:nvCxnSpPr>
        <p:spPr>
          <a:xfrm>
            <a:off x="4481738" y="1680672"/>
            <a:ext cx="51888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40715DD-2E75-4DCD-89E4-F32FEE48F34A}"/>
              </a:ext>
            </a:extLst>
          </p:cNvPr>
          <p:cNvSpPr txBox="1"/>
          <p:nvPr/>
        </p:nvSpPr>
        <p:spPr>
          <a:xfrm>
            <a:off x="314129" y="1901336"/>
            <a:ext cx="2952946"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zh-CN" altLang="en-US" b="1" dirty="0">
                <a:solidFill>
                  <a:schemeClr val="accent2">
                    <a:lumMod val="50000"/>
                  </a:schemeClr>
                </a:solidFill>
              </a:rPr>
              <a:t>先假设为 </a:t>
            </a:r>
            <a:r>
              <a:rPr lang="en-US" altLang="zh-CN" b="1" dirty="0">
                <a:solidFill>
                  <a:schemeClr val="accent2">
                    <a:lumMod val="50000"/>
                  </a:schemeClr>
                </a:solidFill>
              </a:rPr>
              <a:t>A</a:t>
            </a:r>
            <a:r>
              <a:rPr lang="zh-CN" altLang="en-US" b="1" dirty="0">
                <a:solidFill>
                  <a:schemeClr val="accent2">
                    <a:lumMod val="50000"/>
                  </a:schemeClr>
                </a:solidFill>
              </a:rPr>
              <a:t>帽 </a:t>
            </a:r>
            <a:r>
              <a:rPr lang="en-US" altLang="zh-CN" b="1" dirty="0">
                <a:solidFill>
                  <a:schemeClr val="accent2">
                    <a:lumMod val="50000"/>
                  </a:schemeClr>
                </a:solidFill>
              </a:rPr>
              <a:t>= A</a:t>
            </a:r>
          </a:p>
        </p:txBody>
      </p:sp>
      <p:pic>
        <p:nvPicPr>
          <p:cNvPr id="21" name="Picture 20" descr="A drawing of a person&#10;&#10;Description automatically generated">
            <a:extLst>
              <a:ext uri="{FF2B5EF4-FFF2-40B4-BE49-F238E27FC236}">
                <a16:creationId xmlns:a16="http://schemas.microsoft.com/office/drawing/2014/main" id="{E7D0A6E7-1383-435F-BF14-67EFD7450F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3850" y="2214007"/>
            <a:ext cx="4651311" cy="1899285"/>
          </a:xfrm>
          <a:prstGeom prst="rect">
            <a:avLst/>
          </a:prstGeom>
          <a:ln>
            <a:noFill/>
          </a:ln>
          <a:effectLst>
            <a:outerShdw blurRad="292100" dist="139700" dir="2700000" algn="tl" rotWithShape="0">
              <a:srgbClr val="333333">
                <a:alpha val="65000"/>
              </a:srgbClr>
            </a:outerShdw>
          </a:effectLst>
        </p:spPr>
      </p:pic>
      <p:pic>
        <p:nvPicPr>
          <p:cNvPr id="23" name="Picture 22" descr="A screenshot of a cell phone&#10;&#10;Description automatically generated">
            <a:extLst>
              <a:ext uri="{FF2B5EF4-FFF2-40B4-BE49-F238E27FC236}">
                <a16:creationId xmlns:a16="http://schemas.microsoft.com/office/drawing/2014/main" id="{06E5B531-CBB3-4CA9-AB19-395EBD7DD5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8416" y="2500319"/>
            <a:ext cx="4985464" cy="1758761"/>
          </a:xfrm>
          <a:prstGeom prst="rect">
            <a:avLst/>
          </a:prstGeom>
          <a:ln>
            <a:noFill/>
          </a:ln>
          <a:effectLst>
            <a:outerShdw blurRad="292100" dist="139700" dir="2700000" algn="tl" rotWithShape="0">
              <a:srgbClr val="333333">
                <a:alpha val="65000"/>
              </a:srgbClr>
            </a:outerShdw>
          </a:effectLst>
        </p:spPr>
      </p:pic>
      <p:pic>
        <p:nvPicPr>
          <p:cNvPr id="28" name="Picture 27" descr="A screenshot of a cell phone&#10;&#10;Description automatically generated">
            <a:extLst>
              <a:ext uri="{FF2B5EF4-FFF2-40B4-BE49-F238E27FC236}">
                <a16:creationId xmlns:a16="http://schemas.microsoft.com/office/drawing/2014/main" id="{8A85A28B-32E8-4443-8429-C12EB8A775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416" y="4510171"/>
            <a:ext cx="6234209" cy="2078070"/>
          </a:xfrm>
          <a:prstGeom prst="rect">
            <a:avLst/>
          </a:prstGeom>
          <a:ln>
            <a:noFill/>
          </a:ln>
          <a:effectLst>
            <a:outerShdw blurRad="292100" dist="139700" dir="2700000" algn="tl" rotWithShape="0">
              <a:srgbClr val="333333">
                <a:alpha val="65000"/>
              </a:srgbClr>
            </a:outerShdw>
          </a:effectLst>
        </p:spPr>
      </p:pic>
      <p:cxnSp>
        <p:nvCxnSpPr>
          <p:cNvPr id="29" name="Straight Arrow Connector 28">
            <a:extLst>
              <a:ext uri="{FF2B5EF4-FFF2-40B4-BE49-F238E27FC236}">
                <a16:creationId xmlns:a16="http://schemas.microsoft.com/office/drawing/2014/main" id="{2AB5736E-913B-4D4C-A52E-063C5C7C337F}"/>
              </a:ext>
            </a:extLst>
          </p:cNvPr>
          <p:cNvCxnSpPr>
            <a:cxnSpLocks/>
          </p:cNvCxnSpPr>
          <p:nvPr/>
        </p:nvCxnSpPr>
        <p:spPr>
          <a:xfrm>
            <a:off x="7748813" y="5554863"/>
            <a:ext cx="51888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F92C3A40-907D-4028-BA9F-84D0828EFA4A}"/>
              </a:ext>
            </a:extLst>
          </p:cNvPr>
          <p:cNvSpPr txBox="1"/>
          <p:nvPr/>
        </p:nvSpPr>
        <p:spPr>
          <a:xfrm>
            <a:off x="8415563" y="5319977"/>
            <a:ext cx="1211037" cy="458459"/>
          </a:xfrm>
          <a:prstGeom prst="rect">
            <a:avLst/>
          </a:prstGeom>
          <a:noFill/>
        </p:spPr>
        <p:txBody>
          <a:bodyPr wrap="square" rtlCol="0">
            <a:spAutoFit/>
          </a:bodyPr>
          <a:lstStyle/>
          <a:p>
            <a:pPr>
              <a:lnSpc>
                <a:spcPct val="150000"/>
              </a:lnSpc>
            </a:pPr>
            <a:r>
              <a:rPr lang="zh-CN" altLang="en-US" b="1" dirty="0">
                <a:solidFill>
                  <a:schemeClr val="accent2">
                    <a:lumMod val="50000"/>
                  </a:schemeClr>
                </a:solidFill>
              </a:rPr>
              <a:t>感受野</a:t>
            </a:r>
            <a:endParaRPr lang="en-US" altLang="zh-CN" b="1" dirty="0">
              <a:solidFill>
                <a:schemeClr val="accent2">
                  <a:lumMod val="50000"/>
                </a:schemeClr>
              </a:solidFill>
            </a:endParaRPr>
          </a:p>
        </p:txBody>
      </p:sp>
    </p:spTree>
    <p:extLst>
      <p:ext uri="{BB962C8B-B14F-4D97-AF65-F5344CB8AC3E}">
        <p14:creationId xmlns:p14="http://schemas.microsoft.com/office/powerpoint/2010/main" val="146493520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254980"/>
            <a:ext cx="7534435" cy="584775"/>
          </a:xfrm>
          <a:prstGeom prst="rect">
            <a:avLst/>
          </a:prstGeom>
          <a:noFill/>
        </p:spPr>
        <p:txBody>
          <a:bodyPr wrap="none" rtlCol="0">
            <a:spAutoFit/>
          </a:bodyPr>
          <a:lstStyle/>
          <a:p>
            <a:r>
              <a:rPr lang="en-US" altLang="zh-CN" sz="3200" b="1" dirty="0">
                <a:solidFill>
                  <a:srgbClr val="1B828D"/>
                </a:solidFill>
                <a:latin typeface="+mn-ea"/>
                <a:cs typeface="+mn-ea"/>
                <a:sym typeface="+mn-lt"/>
              </a:rPr>
              <a:t>GCN</a:t>
            </a:r>
            <a:r>
              <a:rPr lang="zh-CN" altLang="en-US" sz="3200" b="1" dirty="0">
                <a:solidFill>
                  <a:srgbClr val="1B828D"/>
                </a:solidFill>
                <a:latin typeface="+mn-ea"/>
                <a:cs typeface="+mn-ea"/>
                <a:sym typeface="+mn-lt"/>
              </a:rPr>
              <a:t>：</a:t>
            </a:r>
            <a:r>
              <a:rPr lang="en-US" altLang="zh-CN" sz="3200" b="1" dirty="0">
                <a:solidFill>
                  <a:srgbClr val="1B828D"/>
                </a:solidFill>
                <a:latin typeface="+mn-ea"/>
                <a:cs typeface="+mn-ea"/>
                <a:sym typeface="+mn-lt"/>
              </a:rPr>
              <a:t>Graph Convolution Network</a:t>
            </a:r>
            <a:endParaRPr lang="zh-CN" altLang="en-US" sz="3200" b="1" dirty="0">
              <a:solidFill>
                <a:srgbClr val="1B828D"/>
              </a:solidFill>
              <a:latin typeface="+mn-ea"/>
              <a:cs typeface="+mn-ea"/>
              <a:sym typeface="+mn-lt"/>
            </a:endParaRP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9" name="直接连接符 18">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20" name="TextBox 9">
            <a:extLst>
              <a:ext uri="{FF2B5EF4-FFF2-40B4-BE49-F238E27FC236}">
                <a16:creationId xmlns:a16="http://schemas.microsoft.com/office/drawing/2014/main" id="{051DA659-A263-4D06-9BA2-040F8F73BC4E}"/>
              </a:ext>
            </a:extLst>
          </p:cNvPr>
          <p:cNvSpPr txBox="1"/>
          <p:nvPr/>
        </p:nvSpPr>
        <p:spPr>
          <a:xfrm>
            <a:off x="314129" y="920888"/>
            <a:ext cx="11395789"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zh-CN" b="1" dirty="0">
                <a:solidFill>
                  <a:schemeClr val="tx1">
                    <a:lumMod val="65000"/>
                    <a:lumOff val="35000"/>
                  </a:schemeClr>
                </a:solidFill>
              </a:rPr>
              <a:t>A</a:t>
            </a:r>
            <a:r>
              <a:rPr lang="zh-CN" altLang="en-US" b="1" dirty="0">
                <a:solidFill>
                  <a:schemeClr val="tx1">
                    <a:lumMod val="65000"/>
                    <a:lumOff val="35000"/>
                  </a:schemeClr>
                </a:solidFill>
              </a:rPr>
              <a:t>帽 </a:t>
            </a:r>
            <a:r>
              <a:rPr lang="en-US" altLang="zh-CN" b="1" dirty="0">
                <a:solidFill>
                  <a:schemeClr val="tx1">
                    <a:lumMod val="65000"/>
                    <a:lumOff val="35000"/>
                  </a:schemeClr>
                </a:solidFill>
              </a:rPr>
              <a:t>= A </a:t>
            </a:r>
            <a:r>
              <a:rPr lang="zh-CN" altLang="en-US" b="1" dirty="0">
                <a:solidFill>
                  <a:schemeClr val="tx1">
                    <a:lumMod val="65000"/>
                    <a:lumOff val="35000"/>
                  </a:schemeClr>
                </a:solidFill>
              </a:rPr>
              <a:t>存在的问题：</a:t>
            </a:r>
            <a:endParaRPr lang="en-US" altLang="zh-CN" b="1" dirty="0">
              <a:solidFill>
                <a:schemeClr val="tx1">
                  <a:lumMod val="65000"/>
                  <a:lumOff val="35000"/>
                </a:schemeClr>
              </a:solidFill>
            </a:endParaRPr>
          </a:p>
        </p:txBody>
      </p:sp>
      <p:pic>
        <p:nvPicPr>
          <p:cNvPr id="22" name="Picture 11">
            <a:extLst>
              <a:ext uri="{FF2B5EF4-FFF2-40B4-BE49-F238E27FC236}">
                <a16:creationId xmlns:a16="http://schemas.microsoft.com/office/drawing/2014/main" id="{D5FD3A4B-92AC-490B-A614-DE40266AB48B}"/>
              </a:ext>
            </a:extLst>
          </p:cNvPr>
          <p:cNvPicPr>
            <a:picLocks noChangeAspect="1"/>
          </p:cNvPicPr>
          <p:nvPr/>
        </p:nvPicPr>
        <p:blipFill>
          <a:blip r:embed="rId3"/>
          <a:stretch>
            <a:fillRect/>
          </a:stretch>
        </p:blipFill>
        <p:spPr>
          <a:xfrm>
            <a:off x="3088789" y="933441"/>
            <a:ext cx="3361159" cy="578743"/>
          </a:xfrm>
          <a:prstGeom prst="rect">
            <a:avLst/>
          </a:prstGeom>
        </p:spPr>
      </p:pic>
      <p:pic>
        <p:nvPicPr>
          <p:cNvPr id="24" name="Picture 27" descr="A screenshot of a cell phone&#10;&#10;Description automatically generated">
            <a:extLst>
              <a:ext uri="{FF2B5EF4-FFF2-40B4-BE49-F238E27FC236}">
                <a16:creationId xmlns:a16="http://schemas.microsoft.com/office/drawing/2014/main" id="{8A85A28B-32E8-4443-8429-C12EB8A775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602" y="1585022"/>
            <a:ext cx="6234209" cy="2078070"/>
          </a:xfrm>
          <a:prstGeom prst="rect">
            <a:avLst/>
          </a:prstGeom>
          <a:ln>
            <a:noFill/>
          </a:ln>
          <a:effectLst>
            <a:outerShdw blurRad="292100" dist="139700" dir="2700000" algn="tl" rotWithShape="0">
              <a:srgbClr val="333333">
                <a:alpha val="65000"/>
              </a:srgbClr>
            </a:outerShdw>
          </a:effectLst>
        </p:spPr>
      </p:pic>
      <p:cxnSp>
        <p:nvCxnSpPr>
          <p:cNvPr id="25" name="Straight Arrow Connector 28">
            <a:extLst>
              <a:ext uri="{FF2B5EF4-FFF2-40B4-BE49-F238E27FC236}">
                <a16:creationId xmlns:a16="http://schemas.microsoft.com/office/drawing/2014/main" id="{2AB5736E-913B-4D4C-A52E-063C5C7C337F}"/>
              </a:ext>
            </a:extLst>
          </p:cNvPr>
          <p:cNvCxnSpPr>
            <a:cxnSpLocks/>
          </p:cNvCxnSpPr>
          <p:nvPr/>
        </p:nvCxnSpPr>
        <p:spPr>
          <a:xfrm>
            <a:off x="7539263" y="2616320"/>
            <a:ext cx="51888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6" name="TextBox 21">
            <a:extLst>
              <a:ext uri="{FF2B5EF4-FFF2-40B4-BE49-F238E27FC236}">
                <a16:creationId xmlns:a16="http://schemas.microsoft.com/office/drawing/2014/main" id="{28E7201A-721B-48C8-91B0-1C99565F0A61}"/>
              </a:ext>
            </a:extLst>
          </p:cNvPr>
          <p:cNvSpPr txBox="1"/>
          <p:nvPr/>
        </p:nvSpPr>
        <p:spPr>
          <a:xfrm>
            <a:off x="858416" y="4241680"/>
            <a:ext cx="6680847" cy="1289456"/>
          </a:xfrm>
          <a:prstGeom prst="rect">
            <a:avLst/>
          </a:prstGeom>
          <a:noFill/>
        </p:spPr>
        <p:txBody>
          <a:bodyPr wrap="square" rtlCol="0">
            <a:spAutoFit/>
          </a:bodyPr>
          <a:lstStyle/>
          <a:p>
            <a:pPr>
              <a:lnSpc>
                <a:spcPct val="150000"/>
              </a:lnSpc>
            </a:pPr>
            <a:r>
              <a:rPr lang="en-US" altLang="zh-CN" b="1" dirty="0">
                <a:solidFill>
                  <a:schemeClr val="tx1">
                    <a:lumMod val="65000"/>
                    <a:lumOff val="35000"/>
                  </a:schemeClr>
                </a:solidFill>
              </a:rPr>
              <a:t>A</a:t>
            </a:r>
            <a:r>
              <a:rPr lang="zh-CN" altLang="en-US" b="1" dirty="0">
                <a:solidFill>
                  <a:schemeClr val="tx1">
                    <a:lumMod val="65000"/>
                    <a:lumOff val="35000"/>
                  </a:schemeClr>
                </a:solidFill>
              </a:rPr>
              <a:t>是没有经过归一化的矩阵，这样与特征矩阵相乘会改变特征原本的分布，产生一些不可预测的问题。所以我们对</a:t>
            </a:r>
            <a:r>
              <a:rPr lang="en-US" altLang="zh-CN" b="1" dirty="0">
                <a:solidFill>
                  <a:schemeClr val="tx1">
                    <a:lumMod val="65000"/>
                    <a:lumOff val="35000"/>
                  </a:schemeClr>
                </a:solidFill>
              </a:rPr>
              <a:t>A</a:t>
            </a:r>
            <a:r>
              <a:rPr lang="zh-CN" altLang="en-US" b="1" dirty="0">
                <a:solidFill>
                  <a:schemeClr val="tx1">
                    <a:lumMod val="65000"/>
                    <a:lumOff val="35000"/>
                  </a:schemeClr>
                </a:solidFill>
              </a:rPr>
              <a:t>做一个标准化处理。</a:t>
            </a:r>
            <a:endParaRPr lang="en-US" altLang="zh-CN" b="1" dirty="0">
              <a:solidFill>
                <a:schemeClr val="tx1">
                  <a:lumMod val="65000"/>
                  <a:lumOff val="35000"/>
                </a:schemeClr>
              </a:solidFill>
            </a:endParaRPr>
          </a:p>
        </p:txBody>
      </p:sp>
      <p:pic>
        <p:nvPicPr>
          <p:cNvPr id="27" name="Picture 14">
            <a:extLst>
              <a:ext uri="{FF2B5EF4-FFF2-40B4-BE49-F238E27FC236}">
                <a16:creationId xmlns:a16="http://schemas.microsoft.com/office/drawing/2014/main" id="{3F646CE7-1777-44F6-8B4D-E835D4BC24A2}"/>
              </a:ext>
            </a:extLst>
          </p:cNvPr>
          <p:cNvPicPr>
            <a:picLocks noChangeAspect="1"/>
          </p:cNvPicPr>
          <p:nvPr/>
        </p:nvPicPr>
        <p:blipFill>
          <a:blip r:embed="rId5"/>
          <a:stretch>
            <a:fillRect/>
          </a:stretch>
        </p:blipFill>
        <p:spPr>
          <a:xfrm>
            <a:off x="8353425" y="4521320"/>
            <a:ext cx="2495550" cy="476250"/>
          </a:xfrm>
          <a:prstGeom prst="rect">
            <a:avLst/>
          </a:prstGeom>
        </p:spPr>
      </p:pic>
      <p:cxnSp>
        <p:nvCxnSpPr>
          <p:cNvPr id="31" name="Straight Arrow Connector 24">
            <a:extLst>
              <a:ext uri="{FF2B5EF4-FFF2-40B4-BE49-F238E27FC236}">
                <a16:creationId xmlns:a16="http://schemas.microsoft.com/office/drawing/2014/main" id="{95C274FD-3055-4061-B36F-955850E809D3}"/>
              </a:ext>
            </a:extLst>
          </p:cNvPr>
          <p:cNvCxnSpPr>
            <a:cxnSpLocks/>
          </p:cNvCxnSpPr>
          <p:nvPr/>
        </p:nvCxnSpPr>
        <p:spPr>
          <a:xfrm>
            <a:off x="7539263" y="4759445"/>
            <a:ext cx="51888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2" name="Picture 16">
            <a:extLst>
              <a:ext uri="{FF2B5EF4-FFF2-40B4-BE49-F238E27FC236}">
                <a16:creationId xmlns:a16="http://schemas.microsoft.com/office/drawing/2014/main" id="{FBA1D53B-02F6-4364-A2CA-0EAA906B3FBD}"/>
              </a:ext>
            </a:extLst>
          </p:cNvPr>
          <p:cNvPicPr>
            <a:picLocks noChangeAspect="1"/>
          </p:cNvPicPr>
          <p:nvPr/>
        </p:nvPicPr>
        <p:blipFill>
          <a:blip r:embed="rId6"/>
          <a:stretch>
            <a:fillRect/>
          </a:stretch>
        </p:blipFill>
        <p:spPr>
          <a:xfrm>
            <a:off x="8515350" y="2786014"/>
            <a:ext cx="1800225" cy="489323"/>
          </a:xfrm>
          <a:prstGeom prst="rect">
            <a:avLst/>
          </a:prstGeom>
        </p:spPr>
      </p:pic>
      <p:sp>
        <p:nvSpPr>
          <p:cNvPr id="33" name="TextBox 29">
            <a:extLst>
              <a:ext uri="{FF2B5EF4-FFF2-40B4-BE49-F238E27FC236}">
                <a16:creationId xmlns:a16="http://schemas.microsoft.com/office/drawing/2014/main" id="{F92C3A40-907D-4028-BA9F-84D0828EFA4A}"/>
              </a:ext>
            </a:extLst>
          </p:cNvPr>
          <p:cNvSpPr txBox="1"/>
          <p:nvPr/>
        </p:nvSpPr>
        <p:spPr>
          <a:xfrm>
            <a:off x="8196099" y="2246423"/>
            <a:ext cx="3700237" cy="458459"/>
          </a:xfrm>
          <a:prstGeom prst="rect">
            <a:avLst/>
          </a:prstGeom>
          <a:noFill/>
        </p:spPr>
        <p:txBody>
          <a:bodyPr wrap="square" rtlCol="0">
            <a:spAutoFit/>
          </a:bodyPr>
          <a:lstStyle/>
          <a:p>
            <a:pPr>
              <a:lnSpc>
                <a:spcPct val="150000"/>
              </a:lnSpc>
            </a:pPr>
            <a:r>
              <a:rPr lang="zh-CN" altLang="en-US" b="1" dirty="0">
                <a:solidFill>
                  <a:schemeClr val="accent2">
                    <a:lumMod val="50000"/>
                  </a:schemeClr>
                </a:solidFill>
              </a:rPr>
              <a:t>聚合后的特征没有节点自身的特征</a:t>
            </a:r>
            <a:endParaRPr lang="en-US" altLang="zh-CN" b="1" dirty="0">
              <a:solidFill>
                <a:schemeClr val="accent2">
                  <a:lumMod val="50000"/>
                </a:schemeClr>
              </a:solidFill>
            </a:endParaRPr>
          </a:p>
        </p:txBody>
      </p:sp>
    </p:spTree>
    <p:extLst>
      <p:ext uri="{BB962C8B-B14F-4D97-AF65-F5344CB8AC3E}">
        <p14:creationId xmlns:p14="http://schemas.microsoft.com/office/powerpoint/2010/main" val="317148301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254980"/>
            <a:ext cx="7534435" cy="584775"/>
          </a:xfrm>
          <a:prstGeom prst="rect">
            <a:avLst/>
          </a:prstGeom>
          <a:noFill/>
        </p:spPr>
        <p:txBody>
          <a:bodyPr wrap="none" rtlCol="0">
            <a:spAutoFit/>
          </a:bodyPr>
          <a:lstStyle/>
          <a:p>
            <a:r>
              <a:rPr lang="en-US" altLang="zh-CN" sz="3200" b="1" dirty="0">
                <a:solidFill>
                  <a:srgbClr val="1B828D"/>
                </a:solidFill>
                <a:latin typeface="+mn-ea"/>
                <a:cs typeface="+mn-ea"/>
                <a:sym typeface="+mn-lt"/>
              </a:rPr>
              <a:t>GCN</a:t>
            </a:r>
            <a:r>
              <a:rPr lang="zh-CN" altLang="en-US" sz="3200" b="1" dirty="0">
                <a:solidFill>
                  <a:srgbClr val="1B828D"/>
                </a:solidFill>
                <a:latin typeface="+mn-ea"/>
                <a:cs typeface="+mn-ea"/>
                <a:sym typeface="+mn-lt"/>
              </a:rPr>
              <a:t>：</a:t>
            </a:r>
            <a:r>
              <a:rPr lang="en-US" altLang="zh-CN" sz="3200" b="1" dirty="0">
                <a:solidFill>
                  <a:srgbClr val="1B828D"/>
                </a:solidFill>
                <a:latin typeface="+mn-ea"/>
                <a:cs typeface="+mn-ea"/>
                <a:sym typeface="+mn-lt"/>
              </a:rPr>
              <a:t>Graph Convolution Network</a:t>
            </a:r>
            <a:endParaRPr lang="zh-CN" altLang="en-US" sz="3200" b="1" dirty="0">
              <a:solidFill>
                <a:srgbClr val="1B828D"/>
              </a:solidFill>
              <a:latin typeface="+mn-ea"/>
              <a:cs typeface="+mn-ea"/>
              <a:sym typeface="+mn-lt"/>
            </a:endParaRP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TextBox 9">
            <a:extLst>
              <a:ext uri="{FF2B5EF4-FFF2-40B4-BE49-F238E27FC236}">
                <a16:creationId xmlns:a16="http://schemas.microsoft.com/office/drawing/2014/main" id="{051DA659-A263-4D06-9BA2-040F8F73BC4E}"/>
              </a:ext>
            </a:extLst>
          </p:cNvPr>
          <p:cNvSpPr txBox="1"/>
          <p:nvPr/>
        </p:nvSpPr>
        <p:spPr>
          <a:xfrm>
            <a:off x="314129" y="920888"/>
            <a:ext cx="11395789"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zh-CN" b="1" dirty="0">
                <a:solidFill>
                  <a:schemeClr val="tx1">
                    <a:lumMod val="65000"/>
                    <a:lumOff val="35000"/>
                  </a:schemeClr>
                </a:solidFill>
              </a:rPr>
              <a:t>GCN</a:t>
            </a:r>
            <a:r>
              <a:rPr lang="zh-CN" altLang="en-US" b="1" dirty="0">
                <a:solidFill>
                  <a:schemeClr val="tx1">
                    <a:lumMod val="65000"/>
                    <a:lumOff val="35000"/>
                  </a:schemeClr>
                </a:solidFill>
              </a:rPr>
              <a:t>的损失函数 （半监督多分类任务）：</a:t>
            </a:r>
            <a:endParaRPr lang="en-US" altLang="zh-CN" sz="1400" b="1" dirty="0">
              <a:solidFill>
                <a:schemeClr val="accent2">
                  <a:lumMod val="50000"/>
                </a:schemeClr>
              </a:solidFill>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7C6EDC47-CAEB-4A77-B8C6-7D2E427899FF}"/>
              </a:ext>
            </a:extLst>
          </p:cNvPr>
          <p:cNvPicPr>
            <a:picLocks noChangeAspect="1"/>
          </p:cNvPicPr>
          <p:nvPr/>
        </p:nvPicPr>
        <p:blipFill rotWithShape="1">
          <a:blip r:embed="rId3"/>
          <a:srcRect r="30801"/>
          <a:stretch/>
        </p:blipFill>
        <p:spPr>
          <a:xfrm>
            <a:off x="6213682" y="1749556"/>
            <a:ext cx="5576208" cy="3211990"/>
          </a:xfrm>
          <a:prstGeom prst="rect">
            <a:avLst/>
          </a:prstGeom>
        </p:spPr>
      </p:pic>
      <p:pic>
        <p:nvPicPr>
          <p:cNvPr id="2" name="Picture 1">
            <a:extLst>
              <a:ext uri="{FF2B5EF4-FFF2-40B4-BE49-F238E27FC236}">
                <a16:creationId xmlns:a16="http://schemas.microsoft.com/office/drawing/2014/main" id="{C827AB26-4E0B-46DA-B01A-C7753723EA67}"/>
              </a:ext>
            </a:extLst>
          </p:cNvPr>
          <p:cNvPicPr>
            <a:picLocks noChangeAspect="1"/>
          </p:cNvPicPr>
          <p:nvPr/>
        </p:nvPicPr>
        <p:blipFill>
          <a:blip r:embed="rId4"/>
          <a:stretch>
            <a:fillRect/>
          </a:stretch>
        </p:blipFill>
        <p:spPr>
          <a:xfrm>
            <a:off x="2666989" y="3287969"/>
            <a:ext cx="3019425" cy="1009650"/>
          </a:xfrm>
          <a:prstGeom prst="rect">
            <a:avLst/>
          </a:prstGeom>
        </p:spPr>
      </p:pic>
      <p:pic>
        <p:nvPicPr>
          <p:cNvPr id="3" name="Picture 2">
            <a:extLst>
              <a:ext uri="{FF2B5EF4-FFF2-40B4-BE49-F238E27FC236}">
                <a16:creationId xmlns:a16="http://schemas.microsoft.com/office/drawing/2014/main" id="{833EBCD5-BE52-46FD-8A01-3AA987AC4E2F}"/>
              </a:ext>
            </a:extLst>
          </p:cNvPr>
          <p:cNvPicPr>
            <a:picLocks noChangeAspect="1"/>
          </p:cNvPicPr>
          <p:nvPr/>
        </p:nvPicPr>
        <p:blipFill>
          <a:blip r:embed="rId5"/>
          <a:stretch>
            <a:fillRect/>
          </a:stretch>
        </p:blipFill>
        <p:spPr>
          <a:xfrm>
            <a:off x="668693" y="1482045"/>
            <a:ext cx="5427307" cy="646513"/>
          </a:xfrm>
          <a:prstGeom prst="rect">
            <a:avLst/>
          </a:prstGeom>
        </p:spPr>
      </p:pic>
      <p:sp>
        <p:nvSpPr>
          <p:cNvPr id="17" name="TextBox 16">
            <a:extLst>
              <a:ext uri="{FF2B5EF4-FFF2-40B4-BE49-F238E27FC236}">
                <a16:creationId xmlns:a16="http://schemas.microsoft.com/office/drawing/2014/main" id="{EE0430EC-1358-4BD4-8BD7-453B8906D895}"/>
              </a:ext>
            </a:extLst>
          </p:cNvPr>
          <p:cNvSpPr txBox="1"/>
          <p:nvPr/>
        </p:nvSpPr>
        <p:spPr>
          <a:xfrm>
            <a:off x="668693" y="2128558"/>
            <a:ext cx="5164726" cy="1668214"/>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US" altLang="zh-CN" sz="1400" b="1" dirty="0">
                <a:solidFill>
                  <a:schemeClr val="tx1">
                    <a:lumMod val="65000"/>
                    <a:lumOff val="35000"/>
                  </a:schemeClr>
                </a:solidFill>
              </a:rPr>
              <a:t>A</a:t>
            </a:r>
            <a:r>
              <a:rPr lang="zh-CN" altLang="en-US" sz="1400" b="1" dirty="0">
                <a:solidFill>
                  <a:schemeClr val="tx1">
                    <a:lumMod val="65000"/>
                    <a:lumOff val="35000"/>
                  </a:schemeClr>
                </a:solidFill>
              </a:rPr>
              <a:t>帽</a:t>
            </a:r>
            <a:r>
              <a:rPr lang="en-US" altLang="zh-CN" sz="1400" b="1" dirty="0">
                <a:solidFill>
                  <a:schemeClr val="tx1">
                    <a:lumMod val="65000"/>
                    <a:lumOff val="35000"/>
                  </a:schemeClr>
                </a:solidFill>
              </a:rPr>
              <a:t> : N*N      X : N*C</a:t>
            </a:r>
          </a:p>
          <a:p>
            <a:pPr marL="285750" indent="-285750">
              <a:lnSpc>
                <a:spcPct val="150000"/>
              </a:lnSpc>
              <a:buFont typeface="Courier New" panose="02070309020205020404" pitchFamily="49" charset="0"/>
              <a:buChar char="o"/>
            </a:pPr>
            <a:r>
              <a:rPr lang="en-US" altLang="zh-CN" sz="1400" b="1" dirty="0">
                <a:solidFill>
                  <a:schemeClr val="tx1">
                    <a:lumMod val="65000"/>
                    <a:lumOff val="35000"/>
                  </a:schemeClr>
                </a:solidFill>
              </a:rPr>
              <a:t>W(0) : C*H    W(1) : H*F</a:t>
            </a:r>
          </a:p>
          <a:p>
            <a:pPr marL="285750" indent="-285750">
              <a:lnSpc>
                <a:spcPct val="150000"/>
              </a:lnSpc>
              <a:buFont typeface="Courier New" panose="02070309020205020404" pitchFamily="49" charset="0"/>
              <a:buChar char="o"/>
            </a:pPr>
            <a:r>
              <a:rPr lang="en-US" altLang="zh-CN" sz="1400" b="1" dirty="0">
                <a:solidFill>
                  <a:schemeClr val="tx1">
                    <a:lumMod val="65000"/>
                    <a:lumOff val="35000"/>
                  </a:schemeClr>
                </a:solidFill>
              </a:rPr>
              <a:t>Z = </a:t>
            </a:r>
            <a:r>
              <a:rPr lang="en-US" altLang="zh-CN" sz="1400" b="1" dirty="0" err="1">
                <a:solidFill>
                  <a:schemeClr val="tx1">
                    <a:lumMod val="65000"/>
                    <a:lumOff val="35000"/>
                  </a:schemeClr>
                </a:solidFill>
              </a:rPr>
              <a:t>softmax</a:t>
            </a:r>
            <a:r>
              <a:rPr lang="en-US" altLang="zh-CN" sz="1400" b="1" dirty="0">
                <a:solidFill>
                  <a:schemeClr val="tx1">
                    <a:lumMod val="65000"/>
                    <a:lumOff val="35000"/>
                  </a:schemeClr>
                </a:solidFill>
              </a:rPr>
              <a:t> ( N*F )</a:t>
            </a:r>
          </a:p>
          <a:p>
            <a:pPr marL="285750" indent="-285750">
              <a:lnSpc>
                <a:spcPct val="150000"/>
              </a:lnSpc>
              <a:buFont typeface="Courier New" panose="02070309020205020404" pitchFamily="49" charset="0"/>
              <a:buChar char="o"/>
            </a:pPr>
            <a:r>
              <a:rPr lang="en-US" altLang="zh-CN" sz="1400" b="1" dirty="0" err="1">
                <a:solidFill>
                  <a:schemeClr val="tx1">
                    <a:lumMod val="65000"/>
                    <a:lumOff val="35000"/>
                  </a:schemeClr>
                </a:solidFill>
              </a:rPr>
              <a:t>softmax</a:t>
            </a:r>
            <a:r>
              <a:rPr lang="en-US" altLang="zh-CN" sz="1400" b="1" dirty="0">
                <a:solidFill>
                  <a:schemeClr val="tx1">
                    <a:lumMod val="65000"/>
                    <a:lumOff val="35000"/>
                  </a:schemeClr>
                </a:solidFill>
              </a:rPr>
              <a:t> </a:t>
            </a:r>
            <a:r>
              <a:rPr lang="zh-CN" altLang="en-US" sz="1400" b="1" dirty="0">
                <a:solidFill>
                  <a:schemeClr val="tx1">
                    <a:lumMod val="65000"/>
                    <a:lumOff val="35000"/>
                  </a:schemeClr>
                </a:solidFill>
              </a:rPr>
              <a:t>是逐行应用的。</a:t>
            </a:r>
            <a:endParaRPr lang="en-US" altLang="zh-CN" sz="1400" b="1" dirty="0">
              <a:solidFill>
                <a:schemeClr val="tx1">
                  <a:lumMod val="65000"/>
                  <a:lumOff val="35000"/>
                </a:schemeClr>
              </a:solidFill>
            </a:endParaRPr>
          </a:p>
          <a:p>
            <a:pPr marL="285750" indent="-285750">
              <a:lnSpc>
                <a:spcPct val="150000"/>
              </a:lnSpc>
              <a:buFont typeface="Courier New" panose="02070309020205020404" pitchFamily="49" charset="0"/>
              <a:buChar char="o"/>
            </a:pPr>
            <a:endParaRPr lang="zh-CN" altLang="en-US" sz="1400" b="1" dirty="0">
              <a:solidFill>
                <a:schemeClr val="tx1">
                  <a:lumMod val="65000"/>
                  <a:lumOff val="35000"/>
                </a:schemeClr>
              </a:solidFill>
            </a:endParaRPr>
          </a:p>
        </p:txBody>
      </p:sp>
      <p:sp>
        <p:nvSpPr>
          <p:cNvPr id="18" name="TextBox 17">
            <a:extLst>
              <a:ext uri="{FF2B5EF4-FFF2-40B4-BE49-F238E27FC236}">
                <a16:creationId xmlns:a16="http://schemas.microsoft.com/office/drawing/2014/main" id="{558C6A47-F17A-44C0-93B7-C6F338F3902E}"/>
              </a:ext>
            </a:extLst>
          </p:cNvPr>
          <p:cNvSpPr txBox="1"/>
          <p:nvPr/>
        </p:nvSpPr>
        <p:spPr>
          <a:xfrm>
            <a:off x="314129" y="3473606"/>
            <a:ext cx="2298781"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zh-CN" altLang="en-US" b="1" dirty="0">
                <a:solidFill>
                  <a:schemeClr val="tx1">
                    <a:lumMod val="65000"/>
                    <a:lumOff val="35000"/>
                  </a:schemeClr>
                </a:solidFill>
              </a:rPr>
              <a:t>多分类的交叉熵：</a:t>
            </a:r>
            <a:endParaRPr lang="en-US" altLang="zh-CN" sz="1400" b="1" dirty="0">
              <a:solidFill>
                <a:schemeClr val="accent2">
                  <a:lumMod val="50000"/>
                </a:schemeClr>
              </a:solidFill>
            </a:endParaRPr>
          </a:p>
        </p:txBody>
      </p:sp>
      <p:pic>
        <p:nvPicPr>
          <p:cNvPr id="6" name="Picture 5">
            <a:extLst>
              <a:ext uri="{FF2B5EF4-FFF2-40B4-BE49-F238E27FC236}">
                <a16:creationId xmlns:a16="http://schemas.microsoft.com/office/drawing/2014/main" id="{498275E8-4E59-44F7-B7DB-2D7EDFE27C36}"/>
              </a:ext>
            </a:extLst>
          </p:cNvPr>
          <p:cNvPicPr>
            <a:picLocks noChangeAspect="1"/>
          </p:cNvPicPr>
          <p:nvPr/>
        </p:nvPicPr>
        <p:blipFill>
          <a:blip r:embed="rId6"/>
          <a:stretch>
            <a:fillRect/>
          </a:stretch>
        </p:blipFill>
        <p:spPr>
          <a:xfrm>
            <a:off x="668693" y="4222817"/>
            <a:ext cx="2298781" cy="2605285"/>
          </a:xfrm>
          <a:prstGeom prst="rect">
            <a:avLst/>
          </a:prstGeom>
        </p:spPr>
      </p:pic>
      <p:sp>
        <p:nvSpPr>
          <p:cNvPr id="11" name="Rectangle 10">
            <a:extLst>
              <a:ext uri="{FF2B5EF4-FFF2-40B4-BE49-F238E27FC236}">
                <a16:creationId xmlns:a16="http://schemas.microsoft.com/office/drawing/2014/main" id="{2CC444F4-F3AC-45AF-B4F6-5460BE40A4FB}"/>
              </a:ext>
            </a:extLst>
          </p:cNvPr>
          <p:cNvSpPr/>
          <p:nvPr/>
        </p:nvSpPr>
        <p:spPr>
          <a:xfrm>
            <a:off x="3048000" y="5269242"/>
            <a:ext cx="8839200" cy="923330"/>
          </a:xfrm>
          <a:prstGeom prst="rect">
            <a:avLst/>
          </a:prstGeom>
        </p:spPr>
        <p:txBody>
          <a:bodyPr wrap="square">
            <a:spAutoFit/>
          </a:bodyPr>
          <a:lstStyle/>
          <a:p>
            <a:r>
              <a:rPr lang="en-US" b="1" dirty="0">
                <a:solidFill>
                  <a:schemeClr val="tx1">
                    <a:lumMod val="65000"/>
                    <a:lumOff val="35000"/>
                  </a:schemeClr>
                </a:solidFill>
                <a:latin typeface="+mj-ea"/>
                <a:ea typeface="+mj-ea"/>
              </a:rPr>
              <a:t>t-SNE (</a:t>
            </a:r>
            <a:r>
              <a:rPr lang="en-US" b="1" dirty="0" err="1">
                <a:solidFill>
                  <a:schemeClr val="tx1">
                    <a:lumMod val="65000"/>
                    <a:lumOff val="35000"/>
                  </a:schemeClr>
                </a:solidFill>
                <a:latin typeface="+mj-ea"/>
                <a:ea typeface="+mj-ea"/>
              </a:rPr>
              <a:t>Maaten</a:t>
            </a:r>
            <a:r>
              <a:rPr lang="en-US" b="1" dirty="0">
                <a:solidFill>
                  <a:schemeClr val="tx1">
                    <a:lumMod val="65000"/>
                    <a:lumOff val="35000"/>
                  </a:schemeClr>
                </a:solidFill>
                <a:latin typeface="+mj-ea"/>
                <a:ea typeface="+mj-ea"/>
              </a:rPr>
              <a:t> &amp; Hinton, 2008) visualization of hidden layer activations of a two-layer GCN trained on the Cora dataset (Sen et al., 2008) using 5% of labels. Colors denote document class.</a:t>
            </a:r>
          </a:p>
        </p:txBody>
      </p:sp>
    </p:spTree>
    <p:extLst>
      <p:ext uri="{BB962C8B-B14F-4D97-AF65-F5344CB8AC3E}">
        <p14:creationId xmlns:p14="http://schemas.microsoft.com/office/powerpoint/2010/main" val="370102182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254980"/>
            <a:ext cx="8140626" cy="584775"/>
          </a:xfrm>
          <a:prstGeom prst="rect">
            <a:avLst/>
          </a:prstGeom>
          <a:noFill/>
        </p:spPr>
        <p:txBody>
          <a:bodyPr wrap="none" rtlCol="0">
            <a:spAutoFit/>
          </a:bodyPr>
          <a:lstStyle/>
          <a:p>
            <a:r>
              <a:rPr lang="en-US" altLang="zh-CN" sz="3200" b="1" dirty="0" err="1">
                <a:solidFill>
                  <a:srgbClr val="1B828D"/>
                </a:solidFill>
                <a:latin typeface="+mn-ea"/>
                <a:cs typeface="+mn-ea"/>
                <a:sym typeface="+mn-lt"/>
              </a:rPr>
              <a:t>GraphSAGE</a:t>
            </a:r>
            <a:r>
              <a:rPr lang="en-US" altLang="zh-CN" sz="3200" b="1" dirty="0">
                <a:solidFill>
                  <a:srgbClr val="1B828D"/>
                </a:solidFill>
                <a:latin typeface="+mn-ea"/>
                <a:cs typeface="+mn-ea"/>
                <a:sym typeface="+mn-lt"/>
              </a:rPr>
              <a:t> </a:t>
            </a:r>
            <a:r>
              <a:rPr lang="en-US" altLang="zh-CN" sz="1600" b="1" dirty="0">
                <a:solidFill>
                  <a:srgbClr val="1B828D"/>
                </a:solidFill>
                <a:latin typeface="+mn-ea"/>
                <a:cs typeface="+mn-ea"/>
                <a:sym typeface="+mn-lt"/>
              </a:rPr>
              <a:t>(Inductive Representation Learning on Large Graphs)</a:t>
            </a:r>
            <a:endParaRPr lang="zh-CN" altLang="en-US" sz="3200" b="1" dirty="0">
              <a:solidFill>
                <a:srgbClr val="1B828D"/>
              </a:solidFill>
              <a:latin typeface="+mn-ea"/>
              <a:cs typeface="+mn-ea"/>
              <a:sym typeface="+mn-lt"/>
            </a:endParaRP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TextBox 9">
            <a:extLst>
              <a:ext uri="{FF2B5EF4-FFF2-40B4-BE49-F238E27FC236}">
                <a16:creationId xmlns:a16="http://schemas.microsoft.com/office/drawing/2014/main" id="{051DA659-A263-4D06-9BA2-040F8F73BC4E}"/>
              </a:ext>
            </a:extLst>
          </p:cNvPr>
          <p:cNvSpPr txBox="1"/>
          <p:nvPr/>
        </p:nvSpPr>
        <p:spPr>
          <a:xfrm>
            <a:off x="4454449" y="922218"/>
            <a:ext cx="7283461" cy="2408352"/>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zh-CN" b="1" dirty="0">
                <a:solidFill>
                  <a:schemeClr val="tx1">
                    <a:lumMod val="65000"/>
                    <a:lumOff val="35000"/>
                  </a:schemeClr>
                </a:solidFill>
              </a:rPr>
              <a:t>GCN</a:t>
            </a:r>
            <a:r>
              <a:rPr lang="zh-CN" altLang="en-US" b="1" dirty="0">
                <a:solidFill>
                  <a:schemeClr val="tx1">
                    <a:lumMod val="65000"/>
                    <a:lumOff val="35000"/>
                  </a:schemeClr>
                </a:solidFill>
              </a:rPr>
              <a:t>存在的问题：</a:t>
            </a:r>
            <a:endParaRPr lang="en-US" altLang="zh-CN" b="1" dirty="0">
              <a:solidFill>
                <a:schemeClr val="tx1">
                  <a:lumMod val="65000"/>
                  <a:lumOff val="35000"/>
                </a:schemeClr>
              </a:solidFill>
            </a:endParaRPr>
          </a:p>
          <a:p>
            <a:pPr marL="285750" indent="-285750">
              <a:lnSpc>
                <a:spcPct val="150000"/>
              </a:lnSpc>
              <a:buFont typeface="Wingdings" panose="05000000000000000000" pitchFamily="2" charset="2"/>
              <a:buChar char="§"/>
            </a:pPr>
            <a:r>
              <a:rPr lang="zh-CN" altLang="en-US" sz="1400" b="1" dirty="0">
                <a:solidFill>
                  <a:schemeClr val="accent2">
                    <a:lumMod val="50000"/>
                  </a:schemeClr>
                </a:solidFill>
              </a:rPr>
              <a:t>起因：每次训练的时候，需要把整张图都输入进去，每层训练都要用到邻接矩阵</a:t>
            </a:r>
            <a:r>
              <a:rPr lang="en-US" altLang="zh-CN" sz="1400" b="1" dirty="0">
                <a:solidFill>
                  <a:schemeClr val="accent2">
                    <a:lumMod val="50000"/>
                  </a:schemeClr>
                </a:solidFill>
              </a:rPr>
              <a:t>A</a:t>
            </a:r>
          </a:p>
          <a:p>
            <a:pPr marL="285750" indent="-285750">
              <a:lnSpc>
                <a:spcPct val="150000"/>
              </a:lnSpc>
              <a:buFont typeface="Wingdings" panose="05000000000000000000" pitchFamily="2" charset="2"/>
              <a:buChar char="§"/>
            </a:pPr>
            <a:r>
              <a:rPr lang="zh-CN" altLang="en-US" sz="1400" b="1" dirty="0">
                <a:solidFill>
                  <a:schemeClr val="accent2">
                    <a:lumMod val="50000"/>
                  </a:schemeClr>
                </a:solidFill>
              </a:rPr>
              <a:t>结论：输入图是固定的：</a:t>
            </a:r>
            <a:r>
              <a:rPr lang="en-US" altLang="zh-CN" sz="1400" b="1" dirty="0">
                <a:solidFill>
                  <a:schemeClr val="accent2">
                    <a:lumMod val="50000"/>
                  </a:schemeClr>
                </a:solidFill>
              </a:rPr>
              <a:t>a single ﬁxed graph</a:t>
            </a:r>
          </a:p>
          <a:p>
            <a:pPr marL="285750" indent="-285750">
              <a:lnSpc>
                <a:spcPct val="150000"/>
              </a:lnSpc>
              <a:buFont typeface="Wingdings" panose="05000000000000000000" pitchFamily="2" charset="2"/>
              <a:buChar char="§"/>
            </a:pPr>
            <a:r>
              <a:rPr lang="zh-CN" altLang="en-US" sz="1400" b="1" dirty="0">
                <a:solidFill>
                  <a:schemeClr val="accent2">
                    <a:lumMod val="50000"/>
                  </a:schemeClr>
                </a:solidFill>
              </a:rPr>
              <a:t>问题：</a:t>
            </a:r>
            <a:r>
              <a:rPr lang="en-US" altLang="zh-CN" sz="1400" b="1" dirty="0">
                <a:solidFill>
                  <a:schemeClr val="accent2">
                    <a:lumMod val="50000"/>
                  </a:schemeClr>
                </a:solidFill>
              </a:rPr>
              <a:t>many real-world applications require embeddings to be quickly generated for unseen nodes, or entirely new (sub) graphs. </a:t>
            </a:r>
          </a:p>
          <a:p>
            <a:pPr marL="285750" indent="-285750">
              <a:lnSpc>
                <a:spcPct val="150000"/>
              </a:lnSpc>
              <a:buFont typeface="Wingdings" panose="05000000000000000000" pitchFamily="2" charset="2"/>
              <a:buChar char="§"/>
            </a:pPr>
            <a:r>
              <a:rPr lang="en-US" altLang="zh-CN" sz="1400" b="1" dirty="0">
                <a:solidFill>
                  <a:schemeClr val="accent2">
                    <a:lumMod val="50000"/>
                  </a:schemeClr>
                </a:solidFill>
              </a:rPr>
              <a:t>inductive </a:t>
            </a:r>
            <a:r>
              <a:rPr lang="zh-CN" altLang="en-US" sz="1400" b="1" dirty="0">
                <a:solidFill>
                  <a:schemeClr val="accent2">
                    <a:lumMod val="50000"/>
                  </a:schemeClr>
                </a:solidFill>
              </a:rPr>
              <a:t>共同问题：由网络直接得到每个节点的</a:t>
            </a:r>
            <a:r>
              <a:rPr lang="en-US" altLang="zh-CN" sz="1400" b="1" dirty="0">
                <a:solidFill>
                  <a:schemeClr val="accent2">
                    <a:lumMod val="50000"/>
                  </a:schemeClr>
                </a:solidFill>
              </a:rPr>
              <a:t>Embedding</a:t>
            </a:r>
            <a:r>
              <a:rPr lang="zh-CN" altLang="en-US" sz="1400" b="1" dirty="0">
                <a:solidFill>
                  <a:schemeClr val="accent2">
                    <a:lumMod val="50000"/>
                  </a:schemeClr>
                </a:solidFill>
              </a:rPr>
              <a:t>，当出现新的节点的时候，需要全部重新训练，才能得到新的节点的</a:t>
            </a:r>
            <a:r>
              <a:rPr lang="en-US" altLang="zh-CN" sz="1400" b="1" dirty="0">
                <a:solidFill>
                  <a:schemeClr val="accent2">
                    <a:lumMod val="50000"/>
                  </a:schemeClr>
                </a:solidFill>
              </a:rPr>
              <a:t>embedding</a:t>
            </a:r>
            <a:r>
              <a:rPr lang="zh-CN" altLang="en-US" sz="1400" b="1" dirty="0">
                <a:solidFill>
                  <a:schemeClr val="accent2">
                    <a:lumMod val="50000"/>
                  </a:schemeClr>
                </a:solidFill>
              </a:rPr>
              <a:t>。</a:t>
            </a:r>
            <a:endParaRPr lang="en-US" altLang="zh-CN" sz="1400" b="1" dirty="0">
              <a:solidFill>
                <a:schemeClr val="accent2">
                  <a:lumMod val="50000"/>
                </a:schemeClr>
              </a:solidFill>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a:extLst>
              <a:ext uri="{FF2B5EF4-FFF2-40B4-BE49-F238E27FC236}">
                <a16:creationId xmlns:a16="http://schemas.microsoft.com/office/drawing/2014/main" id="{E5E8CC36-E77E-4801-9A24-9FCF463DE90B}"/>
              </a:ext>
            </a:extLst>
          </p:cNvPr>
          <p:cNvPicPr>
            <a:picLocks noChangeAspect="1"/>
          </p:cNvPicPr>
          <p:nvPr/>
        </p:nvPicPr>
        <p:blipFill rotWithShape="1">
          <a:blip r:embed="rId3"/>
          <a:srcRect r="30801"/>
          <a:stretch/>
        </p:blipFill>
        <p:spPr>
          <a:xfrm>
            <a:off x="314129" y="950925"/>
            <a:ext cx="4170917" cy="2402519"/>
          </a:xfrm>
          <a:prstGeom prst="rect">
            <a:avLst/>
          </a:prstGeom>
        </p:spPr>
      </p:pic>
      <p:cxnSp>
        <p:nvCxnSpPr>
          <p:cNvPr id="16" name="Straight Arrow Connector 15">
            <a:extLst>
              <a:ext uri="{FF2B5EF4-FFF2-40B4-BE49-F238E27FC236}">
                <a16:creationId xmlns:a16="http://schemas.microsoft.com/office/drawing/2014/main" id="{FF6E36C0-6F8B-427F-98D4-1BF492D58682}"/>
              </a:ext>
            </a:extLst>
          </p:cNvPr>
          <p:cNvCxnSpPr>
            <a:cxnSpLocks/>
          </p:cNvCxnSpPr>
          <p:nvPr/>
        </p:nvCxnSpPr>
        <p:spPr>
          <a:xfrm>
            <a:off x="957942" y="3401027"/>
            <a:ext cx="766762" cy="557215"/>
          </a:xfrm>
          <a:prstGeom prst="bentConnector3">
            <a:avLst>
              <a:gd name="adj1" fmla="val 1863"/>
            </a:avLst>
          </a:prstGeom>
          <a:ln w="28575">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35BF6860-83C1-46F1-83ED-06CF19F97DAD}"/>
              </a:ext>
            </a:extLst>
          </p:cNvPr>
          <p:cNvSpPr txBox="1"/>
          <p:nvPr/>
        </p:nvSpPr>
        <p:spPr>
          <a:xfrm>
            <a:off x="1790851" y="3464615"/>
            <a:ext cx="10261887" cy="1023357"/>
          </a:xfrm>
          <a:prstGeom prst="rect">
            <a:avLst/>
          </a:prstGeom>
          <a:noFill/>
        </p:spPr>
        <p:txBody>
          <a:bodyPr wrap="square" rtlCol="0">
            <a:spAutoFit/>
          </a:bodyPr>
          <a:lstStyle/>
          <a:p>
            <a:pPr>
              <a:lnSpc>
                <a:spcPct val="150000"/>
              </a:lnSpc>
            </a:pPr>
            <a:r>
              <a:rPr lang="zh-CN" altLang="en-US" sz="1400" b="1" dirty="0">
                <a:solidFill>
                  <a:srgbClr val="FF0000"/>
                </a:solidFill>
              </a:rPr>
              <a:t>解决方法：</a:t>
            </a:r>
            <a:r>
              <a:rPr lang="en-US" altLang="zh-CN" sz="1400" b="1" dirty="0" err="1">
                <a:solidFill>
                  <a:srgbClr val="FF0000"/>
                </a:solidFill>
              </a:rPr>
              <a:t>GraphSAGE</a:t>
            </a:r>
            <a:r>
              <a:rPr lang="zh-CN" altLang="en-US" sz="1400" b="1" dirty="0">
                <a:solidFill>
                  <a:srgbClr val="FF0000"/>
                </a:solidFill>
              </a:rPr>
              <a:t>（</a:t>
            </a:r>
            <a:r>
              <a:rPr lang="en-US" altLang="zh-CN" sz="1400" b="1" dirty="0" err="1">
                <a:solidFill>
                  <a:srgbClr val="FF0000"/>
                </a:solidFill>
              </a:rPr>
              <a:t>transductive</a:t>
            </a:r>
            <a:r>
              <a:rPr lang="zh-CN" altLang="en-US" sz="1400" b="1" dirty="0">
                <a:solidFill>
                  <a:srgbClr val="FF0000"/>
                </a:solidFill>
              </a:rPr>
              <a:t>）</a:t>
            </a:r>
            <a:endParaRPr lang="en-US" altLang="zh-CN" sz="1400" b="1" dirty="0">
              <a:solidFill>
                <a:srgbClr val="FF0000"/>
              </a:solidFill>
            </a:endParaRPr>
          </a:p>
          <a:p>
            <a:pPr>
              <a:lnSpc>
                <a:spcPct val="150000"/>
              </a:lnSpc>
            </a:pPr>
            <a:r>
              <a:rPr lang="zh-CN" altLang="en-US" sz="1400" b="1" dirty="0">
                <a:solidFill>
                  <a:srgbClr val="FF0000"/>
                </a:solidFill>
              </a:rPr>
              <a:t>目的：快速，有效地生成未见过的节点的</a:t>
            </a:r>
            <a:r>
              <a:rPr lang="en-US" altLang="zh-CN" sz="1400" b="1" dirty="0">
                <a:solidFill>
                  <a:srgbClr val="FF0000"/>
                </a:solidFill>
              </a:rPr>
              <a:t>embedding</a:t>
            </a:r>
          </a:p>
          <a:p>
            <a:pPr>
              <a:lnSpc>
                <a:spcPct val="150000"/>
              </a:lnSpc>
            </a:pPr>
            <a:r>
              <a:rPr lang="zh-CN" altLang="en-US" sz="1400" b="1" dirty="0">
                <a:solidFill>
                  <a:srgbClr val="FF0000"/>
                </a:solidFill>
              </a:rPr>
              <a:t>途径：不再直接学习生成节点的</a:t>
            </a:r>
            <a:r>
              <a:rPr lang="en-US" altLang="zh-CN" sz="1400" b="1" dirty="0">
                <a:solidFill>
                  <a:srgbClr val="FF0000"/>
                </a:solidFill>
              </a:rPr>
              <a:t>embedding</a:t>
            </a:r>
            <a:r>
              <a:rPr lang="zh-CN" altLang="en-US" sz="1400" b="1" dirty="0">
                <a:solidFill>
                  <a:srgbClr val="FF0000"/>
                </a:solidFill>
              </a:rPr>
              <a:t>（</a:t>
            </a:r>
            <a:r>
              <a:rPr lang="en-US" altLang="zh-CN" sz="1400" b="1" dirty="0">
                <a:solidFill>
                  <a:srgbClr val="FF0000"/>
                </a:solidFill>
              </a:rPr>
              <a:t>inductive</a:t>
            </a:r>
            <a:r>
              <a:rPr lang="zh-CN" altLang="en-US" sz="1400" b="1" dirty="0">
                <a:solidFill>
                  <a:srgbClr val="FF0000"/>
                </a:solidFill>
              </a:rPr>
              <a:t>）</a:t>
            </a:r>
            <a:r>
              <a:rPr lang="en-US" altLang="zh-CN" sz="1400" b="1" dirty="0">
                <a:solidFill>
                  <a:srgbClr val="FF0000"/>
                </a:solidFill>
              </a:rPr>
              <a:t>,</a:t>
            </a:r>
            <a:r>
              <a:rPr lang="zh-CN" altLang="en-US" sz="1400" b="1" dirty="0">
                <a:solidFill>
                  <a:srgbClr val="FF0000"/>
                </a:solidFill>
              </a:rPr>
              <a:t>而是学习映射关系 </a:t>
            </a:r>
            <a:r>
              <a:rPr lang="en-US" altLang="zh-CN" sz="1400" b="1" dirty="0">
                <a:solidFill>
                  <a:srgbClr val="FF0000"/>
                </a:solidFill>
              </a:rPr>
              <a:t>f(v) = Embedding</a:t>
            </a:r>
            <a:r>
              <a:rPr lang="zh-CN" altLang="en-US" sz="1400" b="1" dirty="0">
                <a:solidFill>
                  <a:srgbClr val="FF0000"/>
                </a:solidFill>
              </a:rPr>
              <a:t>（</a:t>
            </a:r>
            <a:r>
              <a:rPr lang="en-US" altLang="zh-CN" sz="1400" b="1" dirty="0" err="1">
                <a:solidFill>
                  <a:srgbClr val="FF0000"/>
                </a:solidFill>
              </a:rPr>
              <a:t>transductive</a:t>
            </a:r>
            <a:r>
              <a:rPr lang="zh-CN" altLang="en-US" sz="1400" b="1" dirty="0">
                <a:solidFill>
                  <a:srgbClr val="FF0000"/>
                </a:solidFill>
              </a:rPr>
              <a:t>）</a:t>
            </a:r>
            <a:endParaRPr lang="en-US" altLang="zh-CN" sz="1400" b="1" dirty="0">
              <a:solidFill>
                <a:srgbClr val="FF0000"/>
              </a:solidFill>
            </a:endParaRPr>
          </a:p>
        </p:txBody>
      </p:sp>
      <p:pic>
        <p:nvPicPr>
          <p:cNvPr id="28" name="Picture 27">
            <a:extLst>
              <a:ext uri="{FF2B5EF4-FFF2-40B4-BE49-F238E27FC236}">
                <a16:creationId xmlns:a16="http://schemas.microsoft.com/office/drawing/2014/main" id="{87EB9921-AC1A-4354-B480-07C576D143C3}"/>
              </a:ext>
            </a:extLst>
          </p:cNvPr>
          <p:cNvPicPr>
            <a:picLocks noChangeAspect="1"/>
          </p:cNvPicPr>
          <p:nvPr/>
        </p:nvPicPr>
        <p:blipFill>
          <a:blip r:embed="rId4"/>
          <a:stretch>
            <a:fillRect/>
          </a:stretch>
        </p:blipFill>
        <p:spPr>
          <a:xfrm>
            <a:off x="537520" y="4487972"/>
            <a:ext cx="5243654" cy="2162156"/>
          </a:xfrm>
          <a:prstGeom prst="rect">
            <a:avLst/>
          </a:prstGeom>
        </p:spPr>
      </p:pic>
      <p:sp>
        <p:nvSpPr>
          <p:cNvPr id="29" name="Rectangle 28">
            <a:extLst>
              <a:ext uri="{FF2B5EF4-FFF2-40B4-BE49-F238E27FC236}">
                <a16:creationId xmlns:a16="http://schemas.microsoft.com/office/drawing/2014/main" id="{D75EC7AF-A237-478D-9BF7-86544820326E}"/>
              </a:ext>
            </a:extLst>
          </p:cNvPr>
          <p:cNvSpPr/>
          <p:nvPr/>
        </p:nvSpPr>
        <p:spPr>
          <a:xfrm>
            <a:off x="5846380" y="4816181"/>
            <a:ext cx="6345620" cy="1754326"/>
          </a:xfrm>
          <a:prstGeom prst="rect">
            <a:avLst/>
          </a:prstGeom>
        </p:spPr>
        <p:txBody>
          <a:bodyPr wrap="square">
            <a:spAutoFit/>
          </a:bodyPr>
          <a:lstStyle/>
          <a:p>
            <a:r>
              <a:rPr lang="en-US" altLang="zh-CN" sz="1200" b="1" dirty="0" err="1">
                <a:solidFill>
                  <a:srgbClr val="FF0000"/>
                </a:solidFill>
                <a:latin typeface="+mj-ea"/>
                <a:ea typeface="+mj-ea"/>
              </a:rPr>
              <a:t>SA</a:t>
            </a:r>
            <a:r>
              <a:rPr lang="en-US" altLang="zh-CN" sz="1200" b="1" dirty="0" err="1">
                <a:solidFill>
                  <a:schemeClr val="tx1">
                    <a:lumMod val="65000"/>
                    <a:lumOff val="35000"/>
                  </a:schemeClr>
                </a:solidFill>
                <a:latin typeface="+mj-ea"/>
                <a:ea typeface="+mj-ea"/>
              </a:rPr>
              <a:t>mple</a:t>
            </a:r>
            <a:r>
              <a:rPr lang="en-US" altLang="zh-CN" sz="1200" b="1" dirty="0">
                <a:solidFill>
                  <a:schemeClr val="tx1">
                    <a:lumMod val="65000"/>
                    <a:lumOff val="35000"/>
                  </a:schemeClr>
                </a:solidFill>
                <a:latin typeface="+mj-ea"/>
                <a:ea typeface="+mj-ea"/>
              </a:rPr>
              <a:t> : </a:t>
            </a:r>
            <a:r>
              <a:rPr lang="zh-CN" altLang="en-US" sz="1200" b="1" dirty="0">
                <a:solidFill>
                  <a:schemeClr val="tx1">
                    <a:lumMod val="65000"/>
                    <a:lumOff val="35000"/>
                  </a:schemeClr>
                </a:solidFill>
                <a:latin typeface="+mj-ea"/>
                <a:ea typeface="+mj-ea"/>
              </a:rPr>
              <a:t>对图中每个顶点邻居顶点进行采样，因为每个节点的度是不一致的，为了计算高效，为每个节点采样固定数量，降低计算复杂度。</a:t>
            </a:r>
            <a:r>
              <a:rPr lang="en-US" altLang="en-US" sz="1200" b="1" dirty="0" err="1">
                <a:solidFill>
                  <a:schemeClr val="tx1">
                    <a:lumMod val="65000"/>
                    <a:lumOff val="35000"/>
                  </a:schemeClr>
                </a:solidFill>
                <a:latin typeface="+mj-ea"/>
                <a:ea typeface="+mj-ea"/>
              </a:rPr>
              <a:t>当邻接点数量小于m时，通过重复采样的方式补齐到m个</a:t>
            </a:r>
            <a:r>
              <a:rPr lang="zh-CN" altLang="en-US" sz="1200" b="1" dirty="0">
                <a:solidFill>
                  <a:schemeClr val="tx1">
                    <a:lumMod val="65000"/>
                    <a:lumOff val="35000"/>
                  </a:schemeClr>
                </a:solidFill>
                <a:latin typeface="+mj-ea"/>
                <a:ea typeface="+mj-ea"/>
              </a:rPr>
              <a:t>；</a:t>
            </a:r>
            <a:r>
              <a:rPr lang="en-US" altLang="en-US" sz="1200" b="1" dirty="0" err="1">
                <a:solidFill>
                  <a:schemeClr val="tx1">
                    <a:lumMod val="65000"/>
                    <a:lumOff val="35000"/>
                  </a:schemeClr>
                </a:solidFill>
                <a:latin typeface="+mj-ea"/>
                <a:ea typeface="+mj-ea"/>
              </a:rPr>
              <a:t>当邻接点数量大于m时，从中随机抽取m</a:t>
            </a:r>
            <a:r>
              <a:rPr lang="en-US" altLang="en-US" sz="1200" b="1" err="1">
                <a:solidFill>
                  <a:schemeClr val="tx1">
                    <a:lumMod val="65000"/>
                    <a:lumOff val="35000"/>
                  </a:schemeClr>
                </a:solidFill>
                <a:latin typeface="+mj-ea"/>
                <a:ea typeface="+mj-ea"/>
              </a:rPr>
              <a:t>个</a:t>
            </a:r>
            <a:r>
              <a:rPr lang="zh-CN" altLang="en-US" sz="1200" b="1">
                <a:solidFill>
                  <a:schemeClr val="tx1">
                    <a:lumMod val="65000"/>
                    <a:lumOff val="35000"/>
                  </a:schemeClr>
                </a:solidFill>
                <a:latin typeface="+mj-ea"/>
                <a:ea typeface="+mj-ea"/>
              </a:rPr>
              <a:t>。</a:t>
            </a:r>
            <a:r>
              <a:rPr lang="zh-CN" altLang="en-US" sz="1200" b="1">
                <a:solidFill>
                  <a:srgbClr val="C00000"/>
                </a:solidFill>
                <a:latin typeface="+mj-ea"/>
                <a:ea typeface="+mj-ea"/>
              </a:rPr>
              <a:t>（随机选邻居节点）</a:t>
            </a:r>
            <a:endParaRPr lang="zh-CN" altLang="en-US" sz="1200" b="1" dirty="0">
              <a:solidFill>
                <a:srgbClr val="C00000"/>
              </a:solidFill>
              <a:latin typeface="+mj-ea"/>
              <a:ea typeface="+mj-ea"/>
            </a:endParaRPr>
          </a:p>
          <a:p>
            <a:endParaRPr lang="en-US" altLang="zh-CN" sz="1200" b="1" dirty="0">
              <a:solidFill>
                <a:schemeClr val="tx1">
                  <a:lumMod val="65000"/>
                  <a:lumOff val="35000"/>
                </a:schemeClr>
              </a:solidFill>
              <a:latin typeface="+mj-ea"/>
              <a:ea typeface="+mj-ea"/>
            </a:endParaRPr>
          </a:p>
          <a:p>
            <a:r>
              <a:rPr lang="en-US" altLang="zh-CN" sz="1200" b="1" dirty="0" err="1">
                <a:solidFill>
                  <a:schemeClr val="tx1">
                    <a:lumMod val="65000"/>
                    <a:lumOff val="35000"/>
                  </a:schemeClr>
                </a:solidFill>
                <a:latin typeface="+mj-ea"/>
                <a:ea typeface="+mj-ea"/>
              </a:rPr>
              <a:t>aggre</a:t>
            </a:r>
            <a:r>
              <a:rPr lang="en-US" altLang="zh-CN" sz="1200" b="1" dirty="0" err="1">
                <a:solidFill>
                  <a:srgbClr val="FF0000"/>
                </a:solidFill>
                <a:latin typeface="+mj-ea"/>
                <a:ea typeface="+mj-ea"/>
              </a:rPr>
              <a:t>G</a:t>
            </a:r>
            <a:r>
              <a:rPr lang="en-US" altLang="zh-CN" sz="1200" b="1" dirty="0" err="1">
                <a:solidFill>
                  <a:schemeClr val="tx1">
                    <a:lumMod val="65000"/>
                    <a:lumOff val="35000"/>
                  </a:schemeClr>
                </a:solidFill>
                <a:latin typeface="+mj-ea"/>
                <a:ea typeface="+mj-ea"/>
              </a:rPr>
              <a:t>at</a:t>
            </a:r>
            <a:r>
              <a:rPr lang="en-US" altLang="zh-CN" sz="1200" b="1" dirty="0" err="1">
                <a:solidFill>
                  <a:srgbClr val="FF0000"/>
                </a:solidFill>
                <a:latin typeface="+mj-ea"/>
                <a:ea typeface="+mj-ea"/>
              </a:rPr>
              <a:t>E</a:t>
            </a:r>
            <a:r>
              <a:rPr lang="en-US" altLang="zh-CN" sz="1200" b="1" dirty="0">
                <a:solidFill>
                  <a:srgbClr val="FF0000"/>
                </a:solidFill>
                <a:latin typeface="+mj-ea"/>
                <a:ea typeface="+mj-ea"/>
              </a:rPr>
              <a:t> </a:t>
            </a:r>
            <a:r>
              <a:rPr lang="en-US" altLang="zh-CN" sz="1200" b="1" dirty="0">
                <a:solidFill>
                  <a:schemeClr val="tx1">
                    <a:lumMod val="65000"/>
                    <a:lumOff val="35000"/>
                  </a:schemeClr>
                </a:solidFill>
                <a:latin typeface="+mj-ea"/>
                <a:ea typeface="+mj-ea"/>
              </a:rPr>
              <a:t>: </a:t>
            </a:r>
            <a:r>
              <a:rPr lang="zh-CN" altLang="en-US" sz="1200" b="1" dirty="0">
                <a:solidFill>
                  <a:schemeClr val="tx1">
                    <a:lumMod val="65000"/>
                    <a:lumOff val="35000"/>
                  </a:schemeClr>
                </a:solidFill>
                <a:latin typeface="+mj-ea"/>
                <a:ea typeface="+mj-ea"/>
              </a:rPr>
              <a:t>根据聚合函数聚合邻居顶点蕴含的信息，生成目标节点的</a:t>
            </a:r>
            <a:r>
              <a:rPr lang="en-US" altLang="zh-CN" sz="1200" b="1" dirty="0" err="1">
                <a:solidFill>
                  <a:schemeClr val="tx1">
                    <a:lumMod val="65000"/>
                    <a:lumOff val="35000"/>
                  </a:schemeClr>
                </a:solidFill>
                <a:latin typeface="+mj-ea"/>
                <a:ea typeface="+mj-ea"/>
              </a:rPr>
              <a:t>emebedding</a:t>
            </a:r>
            <a:r>
              <a:rPr lang="zh-CN" altLang="en-US" sz="1200" b="1" dirty="0">
                <a:solidFill>
                  <a:schemeClr val="tx1">
                    <a:lumMod val="65000"/>
                    <a:lumOff val="35000"/>
                  </a:schemeClr>
                </a:solidFill>
                <a:latin typeface="+mj-ea"/>
                <a:ea typeface="+mj-ea"/>
              </a:rPr>
              <a:t>：先聚合</a:t>
            </a:r>
            <a:r>
              <a:rPr lang="en-US" altLang="zh-CN" sz="1200" b="1" dirty="0">
                <a:solidFill>
                  <a:schemeClr val="tx1">
                    <a:lumMod val="65000"/>
                    <a:lumOff val="35000"/>
                  </a:schemeClr>
                </a:solidFill>
                <a:latin typeface="+mj-ea"/>
                <a:ea typeface="+mj-ea"/>
              </a:rPr>
              <a:t>2</a:t>
            </a:r>
            <a:r>
              <a:rPr lang="zh-CN" altLang="en-US" sz="1200" b="1" dirty="0">
                <a:solidFill>
                  <a:schemeClr val="tx1">
                    <a:lumMod val="65000"/>
                    <a:lumOff val="35000"/>
                  </a:schemeClr>
                </a:solidFill>
                <a:latin typeface="+mj-ea"/>
                <a:ea typeface="+mj-ea"/>
              </a:rPr>
              <a:t>跳邻居特征，生成</a:t>
            </a:r>
            <a:r>
              <a:rPr lang="en-US" altLang="zh-CN" sz="1200" b="1" dirty="0">
                <a:solidFill>
                  <a:schemeClr val="tx1">
                    <a:lumMod val="65000"/>
                    <a:lumOff val="35000"/>
                  </a:schemeClr>
                </a:solidFill>
                <a:latin typeface="+mj-ea"/>
                <a:ea typeface="+mj-ea"/>
              </a:rPr>
              <a:t>1</a:t>
            </a:r>
            <a:r>
              <a:rPr lang="zh-CN" altLang="en-US" sz="1200" b="1" dirty="0">
                <a:solidFill>
                  <a:schemeClr val="tx1">
                    <a:lumMod val="65000"/>
                    <a:lumOff val="35000"/>
                  </a:schemeClr>
                </a:solidFill>
                <a:latin typeface="+mj-ea"/>
                <a:ea typeface="+mj-ea"/>
              </a:rPr>
              <a:t>跳邻居</a:t>
            </a:r>
            <a:r>
              <a:rPr lang="en-US" altLang="zh-CN" sz="1200" b="1" dirty="0">
                <a:solidFill>
                  <a:schemeClr val="tx1">
                    <a:lumMod val="65000"/>
                    <a:lumOff val="35000"/>
                  </a:schemeClr>
                </a:solidFill>
                <a:latin typeface="+mj-ea"/>
                <a:ea typeface="+mj-ea"/>
              </a:rPr>
              <a:t>embedding</a:t>
            </a:r>
            <a:r>
              <a:rPr lang="zh-CN" altLang="en-US" sz="1200" b="1" dirty="0">
                <a:solidFill>
                  <a:schemeClr val="tx1">
                    <a:lumMod val="65000"/>
                    <a:lumOff val="35000"/>
                  </a:schemeClr>
                </a:solidFill>
                <a:latin typeface="+mj-ea"/>
                <a:ea typeface="+mj-ea"/>
              </a:rPr>
              <a:t>， 再聚合</a:t>
            </a:r>
            <a:r>
              <a:rPr lang="en-US" altLang="zh-CN" sz="1200" b="1" dirty="0">
                <a:solidFill>
                  <a:schemeClr val="tx1">
                    <a:lumMod val="65000"/>
                    <a:lumOff val="35000"/>
                  </a:schemeClr>
                </a:solidFill>
                <a:latin typeface="+mj-ea"/>
                <a:ea typeface="+mj-ea"/>
              </a:rPr>
              <a:t>1</a:t>
            </a:r>
            <a:r>
              <a:rPr lang="zh-CN" altLang="en-US" sz="1200" b="1" dirty="0">
                <a:solidFill>
                  <a:schemeClr val="tx1">
                    <a:lumMod val="65000"/>
                    <a:lumOff val="35000"/>
                  </a:schemeClr>
                </a:solidFill>
                <a:latin typeface="+mj-ea"/>
                <a:ea typeface="+mj-ea"/>
              </a:rPr>
              <a:t>跳邻居</a:t>
            </a:r>
            <a:r>
              <a:rPr lang="en-US" altLang="zh-CN" sz="1200" b="1" dirty="0">
                <a:solidFill>
                  <a:schemeClr val="tx1">
                    <a:lumMod val="65000"/>
                    <a:lumOff val="35000"/>
                  </a:schemeClr>
                </a:solidFill>
                <a:latin typeface="+mj-ea"/>
                <a:ea typeface="+mj-ea"/>
              </a:rPr>
              <a:t>embedding</a:t>
            </a:r>
            <a:r>
              <a:rPr lang="zh-CN" altLang="en-US" sz="1200" b="1" dirty="0">
                <a:solidFill>
                  <a:schemeClr val="tx1">
                    <a:lumMod val="65000"/>
                    <a:lumOff val="35000"/>
                  </a:schemeClr>
                </a:solidFill>
                <a:latin typeface="+mj-ea"/>
                <a:ea typeface="+mj-ea"/>
              </a:rPr>
              <a:t>，生成目标节点</a:t>
            </a:r>
            <a:r>
              <a:rPr lang="en-US" altLang="zh-CN" sz="1200" b="1" dirty="0">
                <a:solidFill>
                  <a:schemeClr val="tx1">
                    <a:lumMod val="65000"/>
                    <a:lumOff val="35000"/>
                  </a:schemeClr>
                </a:solidFill>
                <a:latin typeface="+mj-ea"/>
                <a:ea typeface="+mj-ea"/>
              </a:rPr>
              <a:t>embedding</a:t>
            </a:r>
            <a:r>
              <a:rPr lang="zh-CN" altLang="en-US" sz="1200" b="1" dirty="0">
                <a:solidFill>
                  <a:schemeClr val="tx1">
                    <a:lumMod val="65000"/>
                    <a:lumOff val="35000"/>
                  </a:schemeClr>
                </a:solidFill>
                <a:latin typeface="+mj-ea"/>
                <a:ea typeface="+mj-ea"/>
              </a:rPr>
              <a:t>，从而获得</a:t>
            </a:r>
            <a:r>
              <a:rPr lang="en-US" altLang="zh-CN" sz="1200" b="1" dirty="0">
                <a:solidFill>
                  <a:schemeClr val="tx1">
                    <a:lumMod val="65000"/>
                    <a:lumOff val="35000"/>
                  </a:schemeClr>
                </a:solidFill>
                <a:latin typeface="+mj-ea"/>
                <a:ea typeface="+mj-ea"/>
              </a:rPr>
              <a:t>2</a:t>
            </a:r>
            <a:r>
              <a:rPr lang="zh-CN" altLang="en-US" sz="1200" b="1" dirty="0">
                <a:solidFill>
                  <a:schemeClr val="tx1">
                    <a:lumMod val="65000"/>
                    <a:lumOff val="35000"/>
                  </a:schemeClr>
                </a:solidFill>
                <a:latin typeface="+mj-ea"/>
                <a:ea typeface="+mj-ea"/>
              </a:rPr>
              <a:t>跳邻居信息。 </a:t>
            </a:r>
            <a:endParaRPr lang="en-US" altLang="zh-CN" sz="1200" b="1" dirty="0">
              <a:solidFill>
                <a:schemeClr val="tx1">
                  <a:lumMod val="65000"/>
                  <a:lumOff val="35000"/>
                </a:schemeClr>
              </a:solidFill>
              <a:latin typeface="+mj-ea"/>
              <a:ea typeface="+mj-ea"/>
            </a:endParaRPr>
          </a:p>
          <a:p>
            <a:endParaRPr lang="en-US" altLang="zh-CN" sz="1200" b="1" dirty="0">
              <a:solidFill>
                <a:schemeClr val="tx1">
                  <a:lumMod val="65000"/>
                  <a:lumOff val="35000"/>
                </a:schemeClr>
              </a:solidFill>
              <a:latin typeface="+mj-ea"/>
              <a:ea typeface="+mj-ea"/>
            </a:endParaRPr>
          </a:p>
          <a:p>
            <a:r>
              <a:rPr lang="zh-CN" altLang="en-US" sz="1200" b="1" dirty="0">
                <a:solidFill>
                  <a:schemeClr val="tx1">
                    <a:lumMod val="65000"/>
                    <a:lumOff val="35000"/>
                  </a:schemeClr>
                </a:solidFill>
                <a:latin typeface="+mj-ea"/>
                <a:ea typeface="+mj-ea"/>
              </a:rPr>
              <a:t>将</a:t>
            </a:r>
            <a:r>
              <a:rPr lang="en-US" altLang="zh-CN" sz="1200" b="1" dirty="0">
                <a:solidFill>
                  <a:schemeClr val="tx1">
                    <a:lumMod val="65000"/>
                    <a:lumOff val="35000"/>
                  </a:schemeClr>
                </a:solidFill>
                <a:latin typeface="+mj-ea"/>
                <a:ea typeface="+mj-ea"/>
              </a:rPr>
              <a:t>embedding</a:t>
            </a:r>
            <a:r>
              <a:rPr lang="zh-CN" altLang="en-US" sz="1200" b="1" dirty="0">
                <a:solidFill>
                  <a:schemeClr val="tx1">
                    <a:lumMod val="65000"/>
                    <a:lumOff val="35000"/>
                  </a:schemeClr>
                </a:solidFill>
                <a:latin typeface="+mj-ea"/>
                <a:ea typeface="+mj-ea"/>
              </a:rPr>
              <a:t>作为全连接层的输入，预测目标节点的标签。 </a:t>
            </a:r>
          </a:p>
        </p:txBody>
      </p:sp>
    </p:spTree>
    <p:extLst>
      <p:ext uri="{BB962C8B-B14F-4D97-AF65-F5344CB8AC3E}">
        <p14:creationId xmlns:p14="http://schemas.microsoft.com/office/powerpoint/2010/main" val="102993183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V 形 3">
            <a:extLst>
              <a:ext uri="{FF2B5EF4-FFF2-40B4-BE49-F238E27FC236}">
                <a16:creationId xmlns:a16="http://schemas.microsoft.com/office/drawing/2014/main" id="{AD81CBBC-B6D2-4644-BD7F-7B62BB573C2C}"/>
              </a:ext>
            </a:extLst>
          </p:cNvPr>
          <p:cNvSpPr/>
          <p:nvPr/>
        </p:nvSpPr>
        <p:spPr>
          <a:xfrm>
            <a:off x="603378" y="435399"/>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箭头: V 形 4">
            <a:extLst>
              <a:ext uri="{FF2B5EF4-FFF2-40B4-BE49-F238E27FC236}">
                <a16:creationId xmlns:a16="http://schemas.microsoft.com/office/drawing/2014/main" id="{DE46AE62-816C-4F1D-9FF5-B561730B0A1F}"/>
              </a:ext>
            </a:extLst>
          </p:cNvPr>
          <p:cNvSpPr/>
          <p:nvPr/>
        </p:nvSpPr>
        <p:spPr>
          <a:xfrm>
            <a:off x="858416"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cxnSp>
        <p:nvCxnSpPr>
          <p:cNvPr id="7" name="直接连接符 6">
            <a:extLst>
              <a:ext uri="{FF2B5EF4-FFF2-40B4-BE49-F238E27FC236}">
                <a16:creationId xmlns:a16="http://schemas.microsoft.com/office/drawing/2014/main" id="{A15E5E9A-635B-470E-8999-F545F85C8FCA}"/>
              </a:ext>
            </a:extLst>
          </p:cNvPr>
          <p:cNvCxnSpPr/>
          <p:nvPr/>
        </p:nvCxnSpPr>
        <p:spPr>
          <a:xfrm>
            <a:off x="1362269" y="839755"/>
            <a:ext cx="10375641" cy="0"/>
          </a:xfrm>
          <a:prstGeom prst="line">
            <a:avLst/>
          </a:prstGeom>
          <a:ln>
            <a:solidFill>
              <a:srgbClr val="1B828D"/>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ACF9282-C903-4DB6-BFDE-7857F11C10F7}"/>
              </a:ext>
            </a:extLst>
          </p:cNvPr>
          <p:cNvSpPr txBox="1"/>
          <p:nvPr/>
        </p:nvSpPr>
        <p:spPr>
          <a:xfrm>
            <a:off x="1362269" y="254980"/>
            <a:ext cx="8140626" cy="584775"/>
          </a:xfrm>
          <a:prstGeom prst="rect">
            <a:avLst/>
          </a:prstGeom>
          <a:noFill/>
        </p:spPr>
        <p:txBody>
          <a:bodyPr wrap="none" rtlCol="0">
            <a:spAutoFit/>
          </a:bodyPr>
          <a:lstStyle/>
          <a:p>
            <a:r>
              <a:rPr lang="en-US" altLang="zh-CN" sz="3200" b="1" dirty="0" err="1">
                <a:solidFill>
                  <a:srgbClr val="1B828D"/>
                </a:solidFill>
                <a:latin typeface="+mn-ea"/>
                <a:cs typeface="+mn-ea"/>
                <a:sym typeface="+mn-lt"/>
              </a:rPr>
              <a:t>GraphSAGE</a:t>
            </a:r>
            <a:r>
              <a:rPr lang="en-US" altLang="zh-CN" sz="3200" b="1" dirty="0">
                <a:solidFill>
                  <a:srgbClr val="1B828D"/>
                </a:solidFill>
                <a:latin typeface="+mn-ea"/>
                <a:cs typeface="+mn-ea"/>
                <a:sym typeface="+mn-lt"/>
              </a:rPr>
              <a:t> </a:t>
            </a:r>
            <a:r>
              <a:rPr lang="en-US" altLang="zh-CN" sz="1600" b="1" dirty="0">
                <a:solidFill>
                  <a:srgbClr val="1B828D"/>
                </a:solidFill>
                <a:latin typeface="+mn-ea"/>
                <a:cs typeface="+mn-ea"/>
                <a:sym typeface="+mn-lt"/>
              </a:rPr>
              <a:t>(Inductive Representation Learning on Large Graphs)</a:t>
            </a:r>
            <a:endParaRPr lang="zh-CN" altLang="en-US" sz="3200" b="1" dirty="0">
              <a:solidFill>
                <a:srgbClr val="1B828D"/>
              </a:solidFill>
              <a:latin typeface="+mn-ea"/>
              <a:cs typeface="+mn-ea"/>
              <a:sym typeface="+mn-lt"/>
            </a:endParaRPr>
          </a:p>
        </p:txBody>
      </p:sp>
      <p:sp>
        <p:nvSpPr>
          <p:cNvPr id="9" name="箭头: V 形 8">
            <a:extLst>
              <a:ext uri="{FF2B5EF4-FFF2-40B4-BE49-F238E27FC236}">
                <a16:creationId xmlns:a16="http://schemas.microsoft.com/office/drawing/2014/main" id="{563E10E0-7CC7-4F32-AC5B-04B0CEC30563}"/>
              </a:ext>
            </a:extLst>
          </p:cNvPr>
          <p:cNvSpPr/>
          <p:nvPr/>
        </p:nvSpPr>
        <p:spPr>
          <a:xfrm>
            <a:off x="314129" y="429208"/>
            <a:ext cx="354564" cy="410547"/>
          </a:xfrm>
          <a:prstGeom prst="chevron">
            <a:avLst/>
          </a:prstGeom>
          <a:solidFill>
            <a:srgbClr val="1B82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TextBox 9">
            <a:extLst>
              <a:ext uri="{FF2B5EF4-FFF2-40B4-BE49-F238E27FC236}">
                <a16:creationId xmlns:a16="http://schemas.microsoft.com/office/drawing/2014/main" id="{051DA659-A263-4D06-9BA2-040F8F73BC4E}"/>
              </a:ext>
            </a:extLst>
          </p:cNvPr>
          <p:cNvSpPr txBox="1"/>
          <p:nvPr/>
        </p:nvSpPr>
        <p:spPr>
          <a:xfrm>
            <a:off x="314129" y="966071"/>
            <a:ext cx="7283461" cy="4584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tLang="zh-CN" b="1" dirty="0" err="1">
                <a:solidFill>
                  <a:schemeClr val="tx1">
                    <a:lumMod val="65000"/>
                    <a:lumOff val="35000"/>
                  </a:schemeClr>
                </a:solidFill>
              </a:rPr>
              <a:t>GraphSAGE</a:t>
            </a:r>
            <a:r>
              <a:rPr lang="en-US" altLang="zh-CN" b="1" dirty="0">
                <a:solidFill>
                  <a:schemeClr val="tx1">
                    <a:lumMod val="65000"/>
                    <a:lumOff val="35000"/>
                  </a:schemeClr>
                </a:solidFill>
              </a:rPr>
              <a:t> </a:t>
            </a:r>
            <a:r>
              <a:rPr lang="zh-CN" altLang="en-US" b="1" dirty="0">
                <a:solidFill>
                  <a:schemeClr val="tx1">
                    <a:lumMod val="65000"/>
                    <a:lumOff val="35000"/>
                  </a:schemeClr>
                </a:solidFill>
              </a:rPr>
              <a:t>算法流程：</a:t>
            </a:r>
            <a:endParaRPr lang="en-US" altLang="zh-CN" b="1" dirty="0">
              <a:solidFill>
                <a:schemeClr val="tx1">
                  <a:lumMod val="65000"/>
                  <a:lumOff val="35000"/>
                </a:schemeClr>
              </a:solidFill>
            </a:endParaRPr>
          </a:p>
        </p:txBody>
      </p:sp>
      <p:sp>
        <p:nvSpPr>
          <p:cNvPr id="13" name="AutoShape 2" descr="[公式]">
            <a:extLst>
              <a:ext uri="{FF2B5EF4-FFF2-40B4-BE49-F238E27FC236}">
                <a16:creationId xmlns:a16="http://schemas.microsoft.com/office/drawing/2014/main" id="{D847590A-1739-4662-B89B-0D92930B8428}"/>
              </a:ext>
            </a:extLst>
          </p:cNvPr>
          <p:cNvSpPr>
            <a:spLocks noChangeAspect="1" noChangeArrowheads="1"/>
          </p:cNvSpPr>
          <p:nvPr/>
        </p:nvSpPr>
        <p:spPr bwMode="auto">
          <a:xfrm>
            <a:off x="3608388"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3077FB0D-0829-4733-9728-0D611396F5E4}"/>
              </a:ext>
            </a:extLst>
          </p:cNvPr>
          <p:cNvPicPr>
            <a:picLocks noChangeAspect="1"/>
          </p:cNvPicPr>
          <p:nvPr/>
        </p:nvPicPr>
        <p:blipFill>
          <a:blip r:embed="rId3"/>
          <a:stretch>
            <a:fillRect/>
          </a:stretch>
        </p:blipFill>
        <p:spPr>
          <a:xfrm>
            <a:off x="780660" y="1470015"/>
            <a:ext cx="6625169" cy="3144148"/>
          </a:xfrm>
          <a:prstGeom prst="rect">
            <a:avLst/>
          </a:prstGeom>
        </p:spPr>
      </p:pic>
      <p:pic>
        <p:nvPicPr>
          <p:cNvPr id="6" name="Picture 5" descr="A picture containing umbrella, clock&#10;&#10;Description automatically generated">
            <a:extLst>
              <a:ext uri="{FF2B5EF4-FFF2-40B4-BE49-F238E27FC236}">
                <a16:creationId xmlns:a16="http://schemas.microsoft.com/office/drawing/2014/main" id="{C613D661-4233-44C0-BBBD-D59976861C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7202" y="1262910"/>
            <a:ext cx="3616957" cy="3796370"/>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1C8BCFE5-25EC-481A-9667-7D23E3FDCB5B}"/>
              </a:ext>
            </a:extLst>
          </p:cNvPr>
          <p:cNvSpPr/>
          <p:nvPr/>
        </p:nvSpPr>
        <p:spPr>
          <a:xfrm>
            <a:off x="2222938" y="3161095"/>
            <a:ext cx="965556" cy="19526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B6600458-2818-4D4A-989D-C81926B4FF3C}"/>
              </a:ext>
            </a:extLst>
          </p:cNvPr>
          <p:cNvCxnSpPr/>
          <p:nvPr/>
        </p:nvCxnSpPr>
        <p:spPr>
          <a:xfrm>
            <a:off x="2541270" y="3356358"/>
            <a:ext cx="0" cy="1478280"/>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209A8D2A-D513-4F7A-B74C-0FF2FB8CF381}"/>
              </a:ext>
            </a:extLst>
          </p:cNvPr>
          <p:cNvSpPr txBox="1"/>
          <p:nvPr/>
        </p:nvSpPr>
        <p:spPr>
          <a:xfrm>
            <a:off x="491411" y="4803941"/>
            <a:ext cx="7283461" cy="1318118"/>
          </a:xfrm>
          <a:prstGeom prst="rect">
            <a:avLst/>
          </a:prstGeom>
          <a:noFill/>
        </p:spPr>
        <p:txBody>
          <a:bodyPr wrap="square" rtlCol="0">
            <a:spAutoFit/>
          </a:bodyPr>
          <a:lstStyle/>
          <a:p>
            <a:pPr marL="285750" indent="-285750">
              <a:lnSpc>
                <a:spcPct val="200000"/>
              </a:lnSpc>
              <a:buFont typeface="Wingdings" panose="05000000000000000000" pitchFamily="2" charset="2"/>
              <a:buChar char="§"/>
            </a:pPr>
            <a:r>
              <a:rPr lang="en-US" altLang="zh-CN" sz="1400" b="1" dirty="0">
                <a:solidFill>
                  <a:schemeClr val="tx1">
                    <a:lumMod val="65000"/>
                    <a:lumOff val="35000"/>
                  </a:schemeClr>
                </a:solidFill>
              </a:rPr>
              <a:t>Mean aggregator</a:t>
            </a:r>
            <a:r>
              <a:rPr lang="zh-CN" altLang="en-US" sz="1400" b="1" dirty="0">
                <a:solidFill>
                  <a:schemeClr val="tx1">
                    <a:lumMod val="65000"/>
                    <a:lumOff val="35000"/>
                  </a:schemeClr>
                </a:solidFill>
              </a:rPr>
              <a:t> </a:t>
            </a:r>
            <a:r>
              <a:rPr lang="en-US" altLang="zh-CN" sz="1400" b="1" dirty="0">
                <a:solidFill>
                  <a:schemeClr val="tx1">
                    <a:lumMod val="65000"/>
                    <a:lumOff val="35000"/>
                  </a:schemeClr>
                </a:solidFill>
              </a:rPr>
              <a:t>:</a:t>
            </a:r>
            <a:r>
              <a:rPr lang="zh-CN" altLang="en-US" sz="1400" b="1" dirty="0">
                <a:solidFill>
                  <a:schemeClr val="tx1">
                    <a:lumMod val="65000"/>
                    <a:lumOff val="35000"/>
                  </a:schemeClr>
                </a:solidFill>
              </a:rPr>
              <a:t> </a:t>
            </a:r>
            <a:r>
              <a:rPr lang="en-US" altLang="zh-CN" sz="1400" b="1" dirty="0">
                <a:solidFill>
                  <a:schemeClr val="tx1">
                    <a:lumMod val="65000"/>
                    <a:lumOff val="35000"/>
                  </a:schemeClr>
                </a:solidFill>
              </a:rPr>
              <a:t>4, 5</a:t>
            </a:r>
            <a:r>
              <a:rPr lang="zh-CN" altLang="en-US" sz="1400" b="1" dirty="0">
                <a:solidFill>
                  <a:schemeClr val="tx1">
                    <a:lumMod val="65000"/>
                    <a:lumOff val="35000"/>
                  </a:schemeClr>
                </a:solidFill>
              </a:rPr>
              <a:t>两行</a:t>
            </a:r>
            <a:endParaRPr lang="en-US" altLang="zh-CN" sz="1400" b="1" dirty="0">
              <a:solidFill>
                <a:schemeClr val="tx1">
                  <a:lumMod val="65000"/>
                  <a:lumOff val="35000"/>
                </a:schemeClr>
              </a:solidFill>
            </a:endParaRPr>
          </a:p>
          <a:p>
            <a:pPr marL="285750" indent="-285750">
              <a:lnSpc>
                <a:spcPct val="200000"/>
              </a:lnSpc>
              <a:buFont typeface="Wingdings" panose="05000000000000000000" pitchFamily="2" charset="2"/>
              <a:buChar char="§"/>
            </a:pPr>
            <a:r>
              <a:rPr lang="en-US" altLang="zh-CN" sz="1400" b="1" dirty="0">
                <a:solidFill>
                  <a:schemeClr val="tx1">
                    <a:lumMod val="65000"/>
                    <a:lumOff val="35000"/>
                  </a:schemeClr>
                </a:solidFill>
              </a:rPr>
              <a:t>LSTM aggregator : </a:t>
            </a:r>
            <a:r>
              <a:rPr lang="zh-CN" altLang="en-US" sz="1400" b="1" dirty="0">
                <a:solidFill>
                  <a:schemeClr val="tx1">
                    <a:lumMod val="65000"/>
                    <a:lumOff val="35000"/>
                  </a:schemeClr>
                </a:solidFill>
              </a:rPr>
              <a:t>忽略掉邻居之间的顺序，即随机打乱，输入到</a:t>
            </a:r>
            <a:r>
              <a:rPr lang="en-US" altLang="zh-CN" sz="1400" b="1" dirty="0">
                <a:solidFill>
                  <a:schemeClr val="tx1">
                    <a:lumMod val="65000"/>
                    <a:lumOff val="35000"/>
                  </a:schemeClr>
                </a:solidFill>
              </a:rPr>
              <a:t>LSTM</a:t>
            </a:r>
            <a:r>
              <a:rPr lang="zh-CN" altLang="en-US" sz="1400" b="1" dirty="0">
                <a:solidFill>
                  <a:schemeClr val="tx1">
                    <a:lumMod val="65000"/>
                    <a:lumOff val="35000"/>
                  </a:schemeClr>
                </a:solidFill>
              </a:rPr>
              <a:t>中 </a:t>
            </a:r>
          </a:p>
          <a:p>
            <a:pPr marL="285750" indent="-285750">
              <a:lnSpc>
                <a:spcPct val="200000"/>
              </a:lnSpc>
              <a:buFont typeface="Wingdings" panose="05000000000000000000" pitchFamily="2" charset="2"/>
              <a:buChar char="§"/>
            </a:pPr>
            <a:r>
              <a:rPr lang="en-US" altLang="zh-CN" sz="1400" b="1" dirty="0">
                <a:solidFill>
                  <a:schemeClr val="tx1">
                    <a:lumMod val="65000"/>
                    <a:lumOff val="35000"/>
                  </a:schemeClr>
                </a:solidFill>
              </a:rPr>
              <a:t>Pooling aggregator</a:t>
            </a:r>
            <a:r>
              <a:rPr lang="zh-CN" altLang="en-US" sz="1400" b="1" dirty="0">
                <a:solidFill>
                  <a:schemeClr val="tx1">
                    <a:lumMod val="65000"/>
                    <a:lumOff val="35000"/>
                  </a:schemeClr>
                </a:solidFill>
              </a:rPr>
              <a:t> </a:t>
            </a:r>
            <a:r>
              <a:rPr lang="en-US" altLang="zh-CN" sz="1400" b="1" dirty="0">
                <a:solidFill>
                  <a:schemeClr val="tx1">
                    <a:lumMod val="65000"/>
                    <a:lumOff val="35000"/>
                  </a:schemeClr>
                </a:solidFill>
              </a:rPr>
              <a:t>:</a:t>
            </a:r>
            <a:r>
              <a:rPr lang="zh-CN" altLang="en-US" sz="1400" b="1" dirty="0">
                <a:solidFill>
                  <a:schemeClr val="tx1">
                    <a:lumMod val="65000"/>
                    <a:lumOff val="35000"/>
                  </a:schemeClr>
                </a:solidFill>
              </a:rPr>
              <a:t> </a:t>
            </a:r>
            <a:endParaRPr lang="en-US" altLang="zh-CN" sz="1400" b="1" dirty="0">
              <a:solidFill>
                <a:schemeClr val="tx1">
                  <a:lumMod val="65000"/>
                  <a:lumOff val="35000"/>
                </a:schemeClr>
              </a:solidFill>
            </a:endParaRPr>
          </a:p>
        </p:txBody>
      </p:sp>
      <p:pic>
        <p:nvPicPr>
          <p:cNvPr id="15" name="Picture 14">
            <a:extLst>
              <a:ext uri="{FF2B5EF4-FFF2-40B4-BE49-F238E27FC236}">
                <a16:creationId xmlns:a16="http://schemas.microsoft.com/office/drawing/2014/main" id="{C00A99DE-95FC-4B59-A545-F2ABC41E876B}"/>
              </a:ext>
            </a:extLst>
          </p:cNvPr>
          <p:cNvPicPr>
            <a:picLocks noChangeAspect="1"/>
          </p:cNvPicPr>
          <p:nvPr/>
        </p:nvPicPr>
        <p:blipFill>
          <a:blip r:embed="rId5"/>
          <a:stretch>
            <a:fillRect/>
          </a:stretch>
        </p:blipFill>
        <p:spPr>
          <a:xfrm>
            <a:off x="3131395" y="4932349"/>
            <a:ext cx="3962201" cy="377026"/>
          </a:xfrm>
          <a:prstGeom prst="rect">
            <a:avLst/>
          </a:prstGeom>
        </p:spPr>
      </p:pic>
      <p:pic>
        <p:nvPicPr>
          <p:cNvPr id="21" name="Picture 20">
            <a:extLst>
              <a:ext uri="{FF2B5EF4-FFF2-40B4-BE49-F238E27FC236}">
                <a16:creationId xmlns:a16="http://schemas.microsoft.com/office/drawing/2014/main" id="{82D7B3E5-FA70-4C3C-B386-F7920416F6CA}"/>
              </a:ext>
            </a:extLst>
          </p:cNvPr>
          <p:cNvPicPr>
            <a:picLocks noChangeAspect="1"/>
          </p:cNvPicPr>
          <p:nvPr/>
        </p:nvPicPr>
        <p:blipFill>
          <a:blip r:embed="rId6"/>
          <a:stretch>
            <a:fillRect/>
          </a:stretch>
        </p:blipFill>
        <p:spPr>
          <a:xfrm>
            <a:off x="2626394" y="5760306"/>
            <a:ext cx="4541946" cy="437268"/>
          </a:xfrm>
          <a:prstGeom prst="rect">
            <a:avLst/>
          </a:prstGeom>
        </p:spPr>
      </p:pic>
      <p:sp>
        <p:nvSpPr>
          <p:cNvPr id="3" name="矩形 2"/>
          <p:cNvSpPr/>
          <p:nvPr/>
        </p:nvSpPr>
        <p:spPr>
          <a:xfrm>
            <a:off x="2622550" y="3433568"/>
            <a:ext cx="1570759" cy="230909"/>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p:cNvCxnSpPr/>
          <p:nvPr/>
        </p:nvCxnSpPr>
        <p:spPr>
          <a:xfrm>
            <a:off x="3913188" y="3664477"/>
            <a:ext cx="584921" cy="249382"/>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608388" y="3856695"/>
            <a:ext cx="3797441" cy="646331"/>
          </a:xfrm>
          <a:prstGeom prst="rect">
            <a:avLst/>
          </a:prstGeom>
        </p:spPr>
        <p:txBody>
          <a:bodyPr wrap="square">
            <a:spAutoFit/>
          </a:bodyPr>
          <a:lstStyle/>
          <a:p>
            <a:pPr algn="ctr"/>
            <a:r>
              <a:rPr lang="en-US" altLang="zh-CN" b="1">
                <a:solidFill>
                  <a:schemeClr val="accent6">
                    <a:lumMod val="50000"/>
                  </a:schemeClr>
                </a:solidFill>
              </a:rPr>
              <a:t>a “skip connection” between the different “search depth”</a:t>
            </a:r>
            <a:endParaRPr lang="zh-CN" altLang="en-US" b="1">
              <a:solidFill>
                <a:schemeClr val="accent6">
                  <a:lumMod val="50000"/>
                </a:schemeClr>
              </a:solidFill>
            </a:endParaRPr>
          </a:p>
        </p:txBody>
      </p:sp>
      <p:sp>
        <p:nvSpPr>
          <p:cNvPr id="18" name="矩形 17"/>
          <p:cNvSpPr/>
          <p:nvPr/>
        </p:nvSpPr>
        <p:spPr>
          <a:xfrm>
            <a:off x="2222938" y="6301098"/>
            <a:ext cx="8543637" cy="338554"/>
          </a:xfrm>
          <a:prstGeom prst="rect">
            <a:avLst/>
          </a:prstGeom>
        </p:spPr>
        <p:txBody>
          <a:bodyPr wrap="square">
            <a:spAutoFit/>
          </a:bodyPr>
          <a:lstStyle/>
          <a:p>
            <a:r>
              <a:rPr lang="zh-CN" altLang="en-US" sz="1600" b="1" dirty="0">
                <a:solidFill>
                  <a:srgbClr val="C00000"/>
                </a:solidFill>
              </a:rPr>
              <a:t>the model effectively captures different aspects of the neighborhood set.</a:t>
            </a:r>
          </a:p>
        </p:txBody>
      </p:sp>
      <p:cxnSp>
        <p:nvCxnSpPr>
          <p:cNvPr id="22" name="直接连接符 21"/>
          <p:cNvCxnSpPr/>
          <p:nvPr/>
        </p:nvCxnSpPr>
        <p:spPr>
          <a:xfrm>
            <a:off x="4133141" y="6197574"/>
            <a:ext cx="303519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99613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部门工作总结"/>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t3i0ube">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1916</TotalTime>
  <Words>4288</Words>
  <Application>Microsoft Office PowerPoint</Application>
  <PresentationFormat>Widescreen</PresentationFormat>
  <Paragraphs>259</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等线</vt:lpstr>
      <vt:lpstr>Menlo</vt:lpstr>
      <vt:lpstr>微软雅黑</vt:lpstr>
      <vt:lpstr>Arial</vt:lpstr>
      <vt:lpstr>Calibri</vt:lpstr>
      <vt:lpstr>Courier New</vt:lpstr>
      <vt:lpstr>Wingdings</vt:lpstr>
      <vt:lpstr>第一PPT，www.1ppt.com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奔跑吧</dc:title>
  <dc:creator>第一PPT</dc:creator>
  <cp:keywords>www.1ppt.com</cp:keywords>
  <dc:description>www.1ppt.com</dc:description>
  <cp:lastModifiedBy>Ge Song</cp:lastModifiedBy>
  <cp:revision>159</cp:revision>
  <dcterms:created xsi:type="dcterms:W3CDTF">2019-07-29T02:38:01Z</dcterms:created>
  <dcterms:modified xsi:type="dcterms:W3CDTF">2019-12-04T07:55:36Z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t-gesong@microsoft.com</vt:lpwstr>
  </property>
  <property fmtid="{D5CDD505-2E9C-101B-9397-08002B2CF9AE}" pid="5" name="MSIP_Label_f42aa342-8706-4288-bd11-ebb85995028c_SetDate">
    <vt:lpwstr>2019-11-25T02:05:12.5731983Z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7262571f-4595-4ea6-b539-52c3b7b6a40f</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